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606" y="-8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67969-2B9D-443A-A3E7-3FD063377515}" type="datetimeFigureOut">
              <a:rPr lang="ru-RU" smtClean="0"/>
              <a:pPr/>
              <a:t>26.11.2015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6383F-1EE3-489D-9A7E-5CEBC40651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67969-2B9D-443A-A3E7-3FD063377515}" type="datetimeFigureOut">
              <a:rPr lang="ru-RU" smtClean="0"/>
              <a:pPr/>
              <a:t>26.11.2015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6383F-1EE3-489D-9A7E-5CEBC40651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67969-2B9D-443A-A3E7-3FD063377515}" type="datetimeFigureOut">
              <a:rPr lang="ru-RU" smtClean="0"/>
              <a:pPr/>
              <a:t>26.11.2015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6383F-1EE3-489D-9A7E-5CEBC40651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67969-2B9D-443A-A3E7-3FD063377515}" type="datetimeFigureOut">
              <a:rPr lang="ru-RU" smtClean="0"/>
              <a:pPr/>
              <a:t>26.11.2015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6383F-1EE3-489D-9A7E-5CEBC40651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67969-2B9D-443A-A3E7-3FD063377515}" type="datetimeFigureOut">
              <a:rPr lang="ru-RU" smtClean="0"/>
              <a:pPr/>
              <a:t>26.11.2015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6383F-1EE3-489D-9A7E-5CEBC40651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67969-2B9D-443A-A3E7-3FD063377515}" type="datetimeFigureOut">
              <a:rPr lang="ru-RU" smtClean="0"/>
              <a:pPr/>
              <a:t>26.11.2015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6383F-1EE3-489D-9A7E-5CEBC40651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67969-2B9D-443A-A3E7-3FD063377515}" type="datetimeFigureOut">
              <a:rPr lang="ru-RU" smtClean="0"/>
              <a:pPr/>
              <a:t>26.11.2015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6383F-1EE3-489D-9A7E-5CEBC40651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67969-2B9D-443A-A3E7-3FD063377515}" type="datetimeFigureOut">
              <a:rPr lang="ru-RU" smtClean="0"/>
              <a:pPr/>
              <a:t>26.11.2015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6383F-1EE3-489D-9A7E-5CEBC40651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67969-2B9D-443A-A3E7-3FD063377515}" type="datetimeFigureOut">
              <a:rPr lang="ru-RU" smtClean="0"/>
              <a:pPr/>
              <a:t>26.11.2015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6383F-1EE3-489D-9A7E-5CEBC40651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67969-2B9D-443A-A3E7-3FD063377515}" type="datetimeFigureOut">
              <a:rPr lang="ru-RU" smtClean="0"/>
              <a:pPr/>
              <a:t>26.11.2015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6383F-1EE3-489D-9A7E-5CEBC40651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67969-2B9D-443A-A3E7-3FD063377515}" type="datetimeFigureOut">
              <a:rPr lang="ru-RU" smtClean="0"/>
              <a:pPr/>
              <a:t>26.11.2015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F36383F-1EE3-489D-9A7E-5CEBC406512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4067969-2B9D-443A-A3E7-3FD063377515}" type="datetimeFigureOut">
              <a:rPr lang="ru-RU" smtClean="0"/>
              <a:pPr/>
              <a:t>26.11.2015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F36383F-1EE3-489D-9A7E-5CEBC4065129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500174"/>
            <a:ext cx="7851648" cy="2439722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>
                <a:solidFill>
                  <a:srgbClr val="FFFF00"/>
                </a:solidFill>
                <a:effectLst/>
              </a:rPr>
              <a:t>Електронні таблиці та їх призначення. Координати та діапазон клітинок</a:t>
            </a:r>
            <a:endParaRPr lang="ru-RU" dirty="0">
              <a:solidFill>
                <a:srgbClr val="FFFF00"/>
              </a:solidFill>
              <a:effectLst/>
            </a:endParaRPr>
          </a:p>
        </p:txBody>
      </p:sp>
      <p:pic>
        <p:nvPicPr>
          <p:cNvPr id="5122" name="Picture 2" descr="http://www.executrainhouston.com/wp-content/uploads/2009/01/ET-Site-Banner_Excel-2007-59347_516x173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9124" y="4643446"/>
            <a:ext cx="4429156" cy="148496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/>
          <a:lstStyle/>
          <a:p>
            <a:pPr algn="ctr"/>
            <a:r>
              <a:rPr lang="uk-UA" b="1" dirty="0" smtClean="0"/>
              <a:t>Електронні таблиці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b="1" dirty="0" smtClean="0">
                <a:solidFill>
                  <a:srgbClr val="FF0000"/>
                </a:solidFill>
              </a:rPr>
              <a:t>Електронні таблиці (</a:t>
            </a:r>
            <a:r>
              <a:rPr lang="uk-UA" b="1" dirty="0" err="1" smtClean="0">
                <a:solidFill>
                  <a:srgbClr val="FF0000"/>
                </a:solidFill>
              </a:rPr>
              <a:t>ЕТ</a:t>
            </a:r>
            <a:r>
              <a:rPr lang="uk-UA" b="1" dirty="0" smtClean="0">
                <a:solidFill>
                  <a:srgbClr val="FF0000"/>
                </a:solidFill>
              </a:rPr>
              <a:t>) </a:t>
            </a:r>
            <a:r>
              <a:rPr lang="uk-UA" dirty="0" smtClean="0"/>
              <a:t>– це діалогова система обробки даних, поданих у вигляді прямокутної таблиці, яка складається з рядків і стовпців</a:t>
            </a:r>
          </a:p>
          <a:p>
            <a:pPr>
              <a:buNone/>
            </a:pPr>
            <a:endParaRPr lang="uk-UA" b="1" i="1" dirty="0" smtClean="0"/>
          </a:p>
          <a:p>
            <a:pPr>
              <a:buNone/>
            </a:pPr>
            <a:r>
              <a:rPr lang="uk-UA" b="1" i="1" dirty="0" smtClean="0"/>
              <a:t>Назви </a:t>
            </a:r>
            <a:r>
              <a:rPr lang="uk-UA" b="1" i="1" dirty="0" err="1" smtClean="0"/>
              <a:t>ЕТ</a:t>
            </a:r>
            <a:r>
              <a:rPr lang="uk-UA" b="1" i="1" dirty="0" smtClean="0"/>
              <a:t>:</a:t>
            </a:r>
          </a:p>
          <a:p>
            <a:pPr>
              <a:buNone/>
            </a:pPr>
            <a:endParaRPr lang="uk-UA" b="1" i="1" dirty="0" smtClean="0"/>
          </a:p>
          <a:p>
            <a:pPr>
              <a:buNone/>
            </a:pPr>
            <a:r>
              <a:rPr lang="en-US" i="1" dirty="0" smtClean="0"/>
              <a:t>   Microsoft Excel      </a:t>
            </a:r>
            <a:r>
              <a:rPr lang="uk-UA" i="1" dirty="0" smtClean="0"/>
              <a:t> </a:t>
            </a:r>
            <a:r>
              <a:rPr lang="en-US" i="1" dirty="0" smtClean="0"/>
              <a:t>Super Calc</a:t>
            </a:r>
          </a:p>
          <a:p>
            <a:pPr>
              <a:buNone/>
            </a:pPr>
            <a:r>
              <a:rPr lang="en-US" i="1" dirty="0" smtClean="0"/>
              <a:t>         Lotus                 Quattro Pro          </a:t>
            </a:r>
            <a:endParaRPr lang="ru-RU" i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3573016"/>
            <a:ext cx="1943100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/>
              <a:t>Основні сфери застосування </a:t>
            </a:r>
            <a:r>
              <a:rPr lang="uk-UA" b="1" dirty="0" err="1" smtClean="0"/>
              <a:t>ЕТ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263752"/>
          </a:xfrm>
        </p:spPr>
        <p:txBody>
          <a:bodyPr/>
          <a:lstStyle/>
          <a:p>
            <a:pPr marL="514350" indent="-514350">
              <a:lnSpc>
                <a:spcPct val="150000"/>
              </a:lnSpc>
              <a:buClr>
                <a:srgbClr val="C00000"/>
              </a:buClr>
              <a:buFont typeface="+mj-lt"/>
              <a:buAutoNum type="arabicPeriod"/>
            </a:pPr>
            <a:r>
              <a:rPr lang="uk-UA" b="1" dirty="0" smtClean="0"/>
              <a:t> Розрахунки грошових </a:t>
            </a:r>
            <a:r>
              <a:rPr lang="uk-UA" b="1" dirty="0" err="1" smtClean="0"/>
              <a:t>обігів</a:t>
            </a:r>
            <a:r>
              <a:rPr lang="uk-UA" b="1" dirty="0" smtClean="0"/>
              <a:t> у фінансових операціях</a:t>
            </a:r>
          </a:p>
          <a:p>
            <a:pPr marL="514350" indent="-514350">
              <a:lnSpc>
                <a:spcPct val="150000"/>
              </a:lnSpc>
              <a:buClr>
                <a:srgbClr val="C00000"/>
              </a:buClr>
              <a:buFont typeface="+mj-lt"/>
              <a:buAutoNum type="arabicPeriod"/>
            </a:pPr>
            <a:r>
              <a:rPr lang="uk-UA" b="1" dirty="0" smtClean="0"/>
              <a:t>Статистична обробка даних</a:t>
            </a:r>
          </a:p>
          <a:p>
            <a:pPr marL="514350" indent="-514350">
              <a:lnSpc>
                <a:spcPct val="150000"/>
              </a:lnSpc>
              <a:buClr>
                <a:srgbClr val="C00000"/>
              </a:buClr>
              <a:buFont typeface="+mj-lt"/>
              <a:buAutoNum type="arabicPeriod"/>
            </a:pPr>
            <a:r>
              <a:rPr lang="uk-UA" b="1" dirty="0" smtClean="0"/>
              <a:t>Інженерні розрахунки</a:t>
            </a:r>
          </a:p>
          <a:p>
            <a:pPr marL="514350" indent="-514350">
              <a:lnSpc>
                <a:spcPct val="150000"/>
              </a:lnSpc>
              <a:buClr>
                <a:srgbClr val="C00000"/>
              </a:buClr>
              <a:buFont typeface="+mj-lt"/>
              <a:buAutoNum type="arabicPeriod"/>
            </a:pPr>
            <a:r>
              <a:rPr lang="uk-UA" b="1" dirty="0" smtClean="0"/>
              <a:t>Математичне моделювання процесів</a:t>
            </a:r>
            <a:endParaRPr lang="ru-RU" b="1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3140968"/>
            <a:ext cx="1493158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861214"/>
            <a:ext cx="8229600" cy="924712"/>
          </a:xfrm>
        </p:spPr>
        <p:txBody>
          <a:bodyPr/>
          <a:lstStyle/>
          <a:p>
            <a:pPr algn="ctr"/>
            <a:r>
              <a:rPr lang="uk-UA" b="1" dirty="0" smtClean="0"/>
              <a:t>Електронні таблиці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11714"/>
            <a:ext cx="8229600" cy="4389120"/>
          </a:xfrm>
        </p:spPr>
        <p:txBody>
          <a:bodyPr/>
          <a:lstStyle/>
          <a:p>
            <a:pPr>
              <a:buNone/>
            </a:pPr>
            <a:r>
              <a:rPr lang="uk-UA" b="1" dirty="0" smtClean="0">
                <a:solidFill>
                  <a:srgbClr val="FF0000"/>
                </a:solidFill>
              </a:rPr>
              <a:t>Клітинка </a:t>
            </a:r>
            <a:r>
              <a:rPr lang="uk-UA" b="1" dirty="0" err="1" smtClean="0">
                <a:solidFill>
                  <a:srgbClr val="FF0000"/>
                </a:solidFill>
              </a:rPr>
              <a:t>ЕТ</a:t>
            </a:r>
            <a:r>
              <a:rPr lang="uk-UA" b="1" dirty="0" smtClean="0">
                <a:solidFill>
                  <a:srgbClr val="FF0000"/>
                </a:solidFill>
              </a:rPr>
              <a:t> </a:t>
            </a:r>
            <a:r>
              <a:rPr lang="uk-UA" dirty="0" smtClean="0"/>
              <a:t>– основний елемент </a:t>
            </a:r>
            <a:r>
              <a:rPr lang="uk-UA" dirty="0" err="1" smtClean="0"/>
              <a:t>ЕТ</a:t>
            </a:r>
            <a:r>
              <a:rPr lang="uk-UA" dirty="0" smtClean="0"/>
              <a:t> для зберігання даних</a:t>
            </a:r>
          </a:p>
          <a:p>
            <a:pPr>
              <a:buNone/>
            </a:pPr>
            <a:endParaRPr lang="uk-UA" dirty="0" smtClean="0"/>
          </a:p>
          <a:p>
            <a:pPr algn="ctr">
              <a:buNone/>
            </a:pPr>
            <a:r>
              <a:rPr lang="uk-UA" b="1" dirty="0" smtClean="0">
                <a:solidFill>
                  <a:srgbClr val="7030A0"/>
                </a:solidFill>
              </a:rPr>
              <a:t>Типи даних</a:t>
            </a:r>
          </a:p>
          <a:p>
            <a:pPr algn="ctr">
              <a:buNone/>
            </a:pPr>
            <a:endParaRPr lang="uk-UA" b="1" dirty="0" smtClean="0"/>
          </a:p>
          <a:p>
            <a:pPr>
              <a:buNone/>
            </a:pPr>
            <a:endParaRPr lang="uk-UA" b="1" dirty="0" smtClean="0"/>
          </a:p>
          <a:p>
            <a:pPr>
              <a:buNone/>
            </a:pPr>
            <a:r>
              <a:rPr lang="uk-UA" b="1" dirty="0" smtClean="0"/>
              <a:t>                </a:t>
            </a:r>
            <a:endParaRPr lang="uk-UA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uk-UA" b="1" dirty="0" smtClean="0">
                <a:solidFill>
                  <a:srgbClr val="002060"/>
                </a:solidFill>
              </a:rPr>
              <a:t>                    Текст                Число            Формула</a:t>
            </a:r>
          </a:p>
          <a:p>
            <a:pPr>
              <a:buNone/>
            </a:pPr>
            <a:endParaRPr lang="uk-UA" dirty="0" smtClean="0"/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4644008" y="4063392"/>
            <a:ext cx="0" cy="86409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H="1">
            <a:off x="2627784" y="3991384"/>
            <a:ext cx="792088" cy="11521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5652120" y="3991384"/>
            <a:ext cx="1008112" cy="108012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http://keys-online.ru/wp-content/uploads/2015/05/1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01024" y="571480"/>
            <a:ext cx="928694" cy="13945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924712"/>
          </a:xfrm>
        </p:spPr>
        <p:txBody>
          <a:bodyPr/>
          <a:lstStyle/>
          <a:p>
            <a:pPr algn="ctr"/>
            <a:r>
              <a:rPr lang="uk-UA" b="1" dirty="0" smtClean="0"/>
              <a:t>Структура вікна </a:t>
            </a:r>
            <a:r>
              <a:rPr lang="en-US" b="1" dirty="0" smtClean="0"/>
              <a:t>Excel </a:t>
            </a:r>
            <a:r>
              <a:rPr lang="en-US" b="1" dirty="0" smtClean="0"/>
              <a:t>200</a:t>
            </a:r>
            <a:r>
              <a:rPr lang="uk-UA" b="1" dirty="0" smtClean="0"/>
              <a:t>7</a:t>
            </a:r>
            <a:endParaRPr lang="ru-RU" b="1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6858016" y="2420888"/>
            <a:ext cx="2034464" cy="4176464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ru-RU" sz="2000" dirty="0"/>
          </a:p>
        </p:txBody>
      </p:sp>
      <p:pic>
        <p:nvPicPr>
          <p:cNvPr id="1026" name="Picture 2" descr="http://konspekta.net/studopediainfo/baza1/440299111741.files/image08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857364"/>
            <a:ext cx="5357850" cy="4123921"/>
          </a:xfrm>
          <a:prstGeom prst="rect">
            <a:avLst/>
          </a:prstGeom>
          <a:noFill/>
        </p:spPr>
      </p:pic>
      <p:sp>
        <p:nvSpPr>
          <p:cNvPr id="22" name="Прямоугольник 21"/>
          <p:cNvSpPr/>
          <p:nvPr/>
        </p:nvSpPr>
        <p:spPr>
          <a:xfrm>
            <a:off x="5929322" y="1428736"/>
            <a:ext cx="3071834" cy="52661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600" dirty="0" smtClean="0"/>
              <a:t>1. </a:t>
            </a:r>
            <a:r>
              <a:rPr lang="ru-RU" sz="1600" b="1" dirty="0" smtClean="0"/>
              <a:t>Заголовок </a:t>
            </a:r>
            <a:r>
              <a:rPr lang="ru-RU" sz="1600" b="1" dirty="0" err="1" smtClean="0"/>
              <a:t>вікна</a:t>
            </a:r>
            <a:endParaRPr lang="en-US" sz="1600" dirty="0" smtClean="0"/>
          </a:p>
          <a:p>
            <a:pPr>
              <a:lnSpc>
                <a:spcPct val="150000"/>
              </a:lnSpc>
            </a:pPr>
            <a:r>
              <a:rPr lang="en-US" sz="1600" dirty="0" smtClean="0"/>
              <a:t>2. </a:t>
            </a:r>
            <a:r>
              <a:rPr lang="ru-RU" sz="1600" b="1" dirty="0" err="1" smtClean="0"/>
              <a:t>Стрічка</a:t>
            </a:r>
            <a:r>
              <a:rPr lang="ru-RU" sz="1600" b="1" dirty="0" smtClean="0"/>
              <a:t> </a:t>
            </a:r>
            <a:endParaRPr lang="ru-RU" sz="1600" dirty="0" smtClean="0"/>
          </a:p>
          <a:p>
            <a:pPr>
              <a:lnSpc>
                <a:spcPct val="150000"/>
              </a:lnSpc>
            </a:pPr>
            <a:r>
              <a:rPr lang="ru-RU" sz="1600" dirty="0" smtClean="0"/>
              <a:t>3. </a:t>
            </a:r>
            <a:r>
              <a:rPr lang="ru-RU" sz="1600" b="1" dirty="0" smtClean="0"/>
              <a:t>Панель </a:t>
            </a:r>
            <a:r>
              <a:rPr lang="ru-RU" sz="1600" b="1" dirty="0" err="1" smtClean="0"/>
              <a:t>швидкого</a:t>
            </a:r>
            <a:r>
              <a:rPr lang="ru-RU" sz="1600" b="1" dirty="0" smtClean="0"/>
              <a:t> </a:t>
            </a:r>
            <a:r>
              <a:rPr lang="ru-RU" sz="1600" b="1" dirty="0" smtClean="0"/>
              <a:t>доступу</a:t>
            </a:r>
            <a:endParaRPr lang="ru-RU" sz="1600" dirty="0" smtClean="0"/>
          </a:p>
          <a:p>
            <a:pPr>
              <a:lnSpc>
                <a:spcPct val="150000"/>
              </a:lnSpc>
            </a:pPr>
            <a:r>
              <a:rPr lang="ru-RU" sz="1600" dirty="0" smtClean="0"/>
              <a:t>4. </a:t>
            </a:r>
            <a:r>
              <a:rPr lang="ru-RU" sz="1600" b="1" dirty="0" smtClean="0"/>
              <a:t>Поле </a:t>
            </a:r>
            <a:r>
              <a:rPr lang="ru-RU" sz="1600" b="1" dirty="0" err="1" smtClean="0"/>
              <a:t>імені</a:t>
            </a:r>
            <a:endParaRPr lang="ru-RU" sz="1600" dirty="0" smtClean="0"/>
          </a:p>
          <a:p>
            <a:pPr>
              <a:lnSpc>
                <a:spcPct val="150000"/>
              </a:lnSpc>
            </a:pPr>
            <a:r>
              <a:rPr lang="ru-RU" sz="1600" dirty="0" smtClean="0"/>
              <a:t>5. </a:t>
            </a:r>
            <a:r>
              <a:rPr lang="ru-RU" sz="1600" b="1" dirty="0" smtClean="0"/>
              <a:t>Рядок </a:t>
            </a:r>
            <a:r>
              <a:rPr lang="ru-RU" sz="1600" b="1" dirty="0" smtClean="0"/>
              <a:t>формул</a:t>
            </a:r>
            <a:endParaRPr lang="ru-RU" sz="1600" dirty="0" smtClean="0"/>
          </a:p>
          <a:p>
            <a:pPr>
              <a:lnSpc>
                <a:spcPct val="150000"/>
              </a:lnSpc>
            </a:pPr>
            <a:r>
              <a:rPr lang="ru-RU" sz="1600" dirty="0" smtClean="0"/>
              <a:t>6. </a:t>
            </a:r>
            <a:r>
              <a:rPr lang="ru-RU" sz="1600" b="1" dirty="0" err="1" smtClean="0"/>
              <a:t>Смуги</a:t>
            </a:r>
            <a:r>
              <a:rPr lang="ru-RU" sz="1600" b="1" dirty="0" smtClean="0"/>
              <a:t> прокрутки </a:t>
            </a:r>
            <a:r>
              <a:rPr lang="en-US" sz="1600" b="1" dirty="0" smtClean="0"/>
              <a:t>(</a:t>
            </a:r>
            <a:r>
              <a:rPr lang="ru-RU" sz="1600" b="1" dirty="0" smtClean="0"/>
              <a:t>вертикальна </a:t>
            </a:r>
            <a:r>
              <a:rPr lang="ru-RU" sz="1600" b="1" dirty="0" err="1" smtClean="0"/>
              <a:t>і</a:t>
            </a:r>
            <a:r>
              <a:rPr lang="ru-RU" sz="1600" b="1" dirty="0" smtClean="0"/>
              <a:t> горизонтальна)</a:t>
            </a:r>
            <a:r>
              <a:rPr lang="ru-RU" sz="1600" dirty="0" smtClean="0"/>
              <a:t> </a:t>
            </a:r>
          </a:p>
          <a:p>
            <a:pPr>
              <a:lnSpc>
                <a:spcPct val="150000"/>
              </a:lnSpc>
            </a:pPr>
            <a:r>
              <a:rPr lang="ru-RU" sz="1600" dirty="0" smtClean="0"/>
              <a:t>7. </a:t>
            </a:r>
            <a:r>
              <a:rPr lang="ru-RU" sz="1600" b="1" dirty="0" err="1" smtClean="0"/>
              <a:t>Ярлички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робочих</a:t>
            </a:r>
            <a:endParaRPr lang="ru-RU" sz="1600" dirty="0" smtClean="0"/>
          </a:p>
          <a:p>
            <a:pPr>
              <a:lnSpc>
                <a:spcPct val="150000"/>
              </a:lnSpc>
            </a:pPr>
            <a:r>
              <a:rPr lang="ru-RU" sz="1600" dirty="0" smtClean="0"/>
              <a:t>8. </a:t>
            </a:r>
            <a:r>
              <a:rPr lang="ru-RU" sz="1600" b="1" dirty="0" smtClean="0"/>
              <a:t>Рядок </a:t>
            </a:r>
            <a:r>
              <a:rPr lang="ru-RU" sz="1600" b="1" dirty="0" smtClean="0"/>
              <a:t>стану</a:t>
            </a:r>
            <a:endParaRPr lang="ru-RU" sz="1600" dirty="0" smtClean="0"/>
          </a:p>
          <a:p>
            <a:pPr>
              <a:lnSpc>
                <a:spcPct val="150000"/>
              </a:lnSpc>
            </a:pPr>
            <a:r>
              <a:rPr lang="ru-RU" sz="1600" dirty="0" smtClean="0"/>
              <a:t>9. </a:t>
            </a:r>
            <a:r>
              <a:rPr lang="ru-RU" sz="1600" b="1" dirty="0" err="1" smtClean="0"/>
              <a:t>Повзунок</a:t>
            </a:r>
            <a:r>
              <a:rPr lang="ru-RU" sz="1600" b="1" dirty="0" smtClean="0"/>
              <a:t> масштабу </a:t>
            </a:r>
            <a:endParaRPr lang="ru-RU" sz="1600" dirty="0" smtClean="0"/>
          </a:p>
          <a:p>
            <a:pPr>
              <a:lnSpc>
                <a:spcPct val="150000"/>
              </a:lnSpc>
            </a:pPr>
            <a:r>
              <a:rPr lang="ru-RU" sz="1600" dirty="0" smtClean="0"/>
              <a:t>10. </a:t>
            </a:r>
            <a:r>
              <a:rPr lang="ru-RU" sz="1600" b="1" dirty="0" smtClean="0"/>
              <a:t>Кнопки </a:t>
            </a:r>
            <a:r>
              <a:rPr lang="ru-RU" sz="1600" b="1" dirty="0" err="1" smtClean="0"/>
              <a:t>швидкого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перемикання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уявлень</a:t>
            </a:r>
            <a:r>
              <a:rPr lang="ru-RU" sz="1600" b="1" dirty="0" smtClean="0"/>
              <a:t>.</a:t>
            </a:r>
            <a:endParaRPr lang="ru-RU" sz="1600" dirty="0" smtClean="0"/>
          </a:p>
          <a:p>
            <a:pPr>
              <a:lnSpc>
                <a:spcPct val="150000"/>
              </a:lnSpc>
            </a:pPr>
            <a:r>
              <a:rPr lang="ru-RU" sz="1600" dirty="0" smtClean="0"/>
              <a:t>11. </a:t>
            </a:r>
            <a:r>
              <a:rPr lang="ru-RU" sz="1600" b="1" dirty="0" smtClean="0"/>
              <a:t>Активна </a:t>
            </a:r>
            <a:r>
              <a:rPr lang="ru-RU" sz="1600" b="1" dirty="0" err="1" smtClean="0"/>
              <a:t>клітинка</a:t>
            </a:r>
            <a:r>
              <a:rPr lang="ru-RU" dirty="0" smtClean="0"/>
              <a:t>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84</TotalTime>
  <Words>92</Words>
  <Application>Microsoft Office PowerPoint</Application>
  <PresentationFormat>Экран (4:3)</PresentationFormat>
  <Paragraphs>38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Поток</vt:lpstr>
      <vt:lpstr>Електронні таблиці та їх призначення. Координати та діапазон клітинок</vt:lpstr>
      <vt:lpstr>Електронні таблиці</vt:lpstr>
      <vt:lpstr>Основні сфери застосування ЕТ</vt:lpstr>
      <vt:lpstr>Електронні таблиці</vt:lpstr>
      <vt:lpstr>Структура вікна Excel 2007</vt:lpstr>
    </vt:vector>
  </TitlesOfParts>
  <Company>БСШ №1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Електронні таблиці</dc:title>
  <dc:creator>Вчитель</dc:creator>
  <cp:lastModifiedBy>Учень9</cp:lastModifiedBy>
  <cp:revision>16</cp:revision>
  <dcterms:created xsi:type="dcterms:W3CDTF">2012-11-27T14:50:19Z</dcterms:created>
  <dcterms:modified xsi:type="dcterms:W3CDTF">2015-11-26T13:37:32Z</dcterms:modified>
</cp:coreProperties>
</file>