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704C-0B06-44B1-8EB7-96C4F5BDA1AE}" type="datetimeFigureOut">
              <a:rPr lang="uk-UA" smtClean="0"/>
              <a:pPr/>
              <a:t>03.12.2015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D888-10CF-4EF1-9639-F20D2DC62A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704C-0B06-44B1-8EB7-96C4F5BDA1AE}" type="datetimeFigureOut">
              <a:rPr lang="uk-UA" smtClean="0"/>
              <a:pPr/>
              <a:t>03.12.2015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D888-10CF-4EF1-9639-F20D2DC62A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704C-0B06-44B1-8EB7-96C4F5BDA1AE}" type="datetimeFigureOut">
              <a:rPr lang="uk-UA" smtClean="0"/>
              <a:pPr/>
              <a:t>03.12.2015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D888-10CF-4EF1-9639-F20D2DC62A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704C-0B06-44B1-8EB7-96C4F5BDA1AE}" type="datetimeFigureOut">
              <a:rPr lang="uk-UA" smtClean="0"/>
              <a:pPr/>
              <a:t>03.12.2015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D888-10CF-4EF1-9639-F20D2DC62A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704C-0B06-44B1-8EB7-96C4F5BDA1AE}" type="datetimeFigureOut">
              <a:rPr lang="uk-UA" smtClean="0"/>
              <a:pPr/>
              <a:t>03.12.2015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D888-10CF-4EF1-9639-F20D2DC62A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704C-0B06-44B1-8EB7-96C4F5BDA1AE}" type="datetimeFigureOut">
              <a:rPr lang="uk-UA" smtClean="0"/>
              <a:pPr/>
              <a:t>03.12.2015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D888-10CF-4EF1-9639-F20D2DC62A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704C-0B06-44B1-8EB7-96C4F5BDA1AE}" type="datetimeFigureOut">
              <a:rPr lang="uk-UA" smtClean="0"/>
              <a:pPr/>
              <a:t>03.12.2015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D888-10CF-4EF1-9639-F20D2DC62A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704C-0B06-44B1-8EB7-96C4F5BDA1AE}" type="datetimeFigureOut">
              <a:rPr lang="uk-UA" smtClean="0"/>
              <a:pPr/>
              <a:t>03.12.2015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D888-10CF-4EF1-9639-F20D2DC62A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704C-0B06-44B1-8EB7-96C4F5BDA1AE}" type="datetimeFigureOut">
              <a:rPr lang="uk-UA" smtClean="0"/>
              <a:pPr/>
              <a:t>03.12.2015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D888-10CF-4EF1-9639-F20D2DC62A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704C-0B06-44B1-8EB7-96C4F5BDA1AE}" type="datetimeFigureOut">
              <a:rPr lang="uk-UA" smtClean="0"/>
              <a:pPr/>
              <a:t>03.12.2015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D888-10CF-4EF1-9639-F20D2DC62A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704C-0B06-44B1-8EB7-96C4F5BDA1AE}" type="datetimeFigureOut">
              <a:rPr lang="uk-UA" smtClean="0"/>
              <a:pPr/>
              <a:t>03.12.2015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6D888-10CF-4EF1-9639-F20D2DC62A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7704C-0B06-44B1-8EB7-96C4F5BDA1AE}" type="datetimeFigureOut">
              <a:rPr lang="uk-UA" smtClean="0"/>
              <a:pPr/>
              <a:t>03.12.2015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6D888-10CF-4EF1-9639-F20D2DC62AB3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5400" b="1" dirty="0" smtClean="0">
                <a:solidFill>
                  <a:srgbClr val="002060"/>
                </a:solidFill>
              </a:rPr>
              <a:t>Уведення та редагування </a:t>
            </a:r>
            <a:br>
              <a:rPr lang="uk-UA" sz="5400" b="1" dirty="0" smtClean="0">
                <a:solidFill>
                  <a:srgbClr val="002060"/>
                </a:solidFill>
              </a:rPr>
            </a:br>
            <a:r>
              <a:rPr lang="uk-UA" sz="5400" b="1" dirty="0" smtClean="0">
                <a:solidFill>
                  <a:srgbClr val="002060"/>
                </a:solidFill>
              </a:rPr>
              <a:t>даних в </a:t>
            </a:r>
            <a:r>
              <a:rPr lang="uk-UA" sz="5400" b="1" dirty="0" err="1" smtClean="0">
                <a:solidFill>
                  <a:srgbClr val="002060"/>
                </a:solidFill>
              </a:rPr>
              <a:t>ЕТ</a:t>
            </a:r>
            <a:r>
              <a:rPr lang="uk-UA" sz="5400" b="1" dirty="0" smtClean="0">
                <a:solidFill>
                  <a:srgbClr val="002060"/>
                </a:solidFill>
              </a:rPr>
              <a:t> </a:t>
            </a:r>
            <a:r>
              <a:rPr lang="en-US" sz="5400" b="1" dirty="0" smtClean="0">
                <a:solidFill>
                  <a:srgbClr val="002060"/>
                </a:solidFill>
              </a:rPr>
              <a:t>Excel </a:t>
            </a:r>
            <a:r>
              <a:rPr lang="en-US" sz="5400" b="1" dirty="0" smtClean="0">
                <a:solidFill>
                  <a:srgbClr val="002060"/>
                </a:solidFill>
              </a:rPr>
              <a:t>20</a:t>
            </a:r>
            <a:r>
              <a:rPr lang="uk-UA" sz="5400" b="1" dirty="0" smtClean="0">
                <a:solidFill>
                  <a:srgbClr val="002060"/>
                </a:solidFill>
              </a:rPr>
              <a:t>07</a:t>
            </a:r>
            <a:endParaRPr lang="uk-UA" sz="5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Формули в </a:t>
            </a:r>
            <a:r>
              <a:rPr lang="uk-UA" b="1" dirty="0" err="1" smtClean="0"/>
              <a:t>ЕТ</a:t>
            </a:r>
            <a:r>
              <a:rPr lang="uk-UA" b="1" dirty="0" smtClean="0"/>
              <a:t> </a:t>
            </a:r>
            <a:r>
              <a:rPr lang="en-US" b="1" dirty="0" smtClean="0"/>
              <a:t>Excel </a:t>
            </a:r>
            <a:r>
              <a:rPr lang="en-US" b="1" dirty="0" smtClean="0"/>
              <a:t>20</a:t>
            </a:r>
            <a:r>
              <a:rPr lang="uk-UA" b="1" dirty="0" smtClean="0"/>
              <a:t>07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i="1" dirty="0" smtClean="0"/>
              <a:t>Формула </a:t>
            </a:r>
            <a:r>
              <a:rPr lang="uk-UA" b="1" i="1" dirty="0" err="1" smtClean="0"/>
              <a:t>ЕТ</a:t>
            </a:r>
            <a:r>
              <a:rPr lang="en-US" b="1" i="1" dirty="0" smtClean="0"/>
              <a:t> Excel</a:t>
            </a:r>
            <a:r>
              <a:rPr lang="uk-UA" b="1" i="1" dirty="0" smtClean="0"/>
              <a:t> </a:t>
            </a:r>
            <a:r>
              <a:rPr lang="uk-UA" dirty="0" smtClean="0"/>
              <a:t>– це вираз, який задає порядок обчислення в електронній таблиці.</a:t>
            </a:r>
          </a:p>
          <a:p>
            <a:pPr>
              <a:buFont typeface="Wingdings" pitchFamily="2" charset="2"/>
              <a:buChar char="v"/>
            </a:pPr>
            <a:r>
              <a:rPr lang="uk-UA" dirty="0"/>
              <a:t> </a:t>
            </a:r>
            <a:r>
              <a:rPr lang="uk-UA" dirty="0" smtClean="0"/>
              <a:t>Починається формула зі знаку =;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Формула може містити:</a:t>
            </a:r>
          </a:p>
          <a:p>
            <a:pPr>
              <a:buNone/>
            </a:pPr>
            <a:r>
              <a:rPr lang="uk-UA" dirty="0"/>
              <a:t>	</a:t>
            </a:r>
            <a:r>
              <a:rPr lang="uk-UA" dirty="0" smtClean="0"/>
              <a:t>- числа;</a:t>
            </a:r>
          </a:p>
          <a:p>
            <a:pPr>
              <a:buNone/>
            </a:pPr>
            <a:r>
              <a:rPr lang="uk-UA" dirty="0"/>
              <a:t>	</a:t>
            </a:r>
            <a:r>
              <a:rPr lang="uk-UA" dirty="0" smtClean="0"/>
              <a:t>- тексти;</a:t>
            </a:r>
          </a:p>
          <a:p>
            <a:pPr>
              <a:buNone/>
            </a:pPr>
            <a:r>
              <a:rPr lang="uk-UA" dirty="0"/>
              <a:t>	</a:t>
            </a:r>
            <a:r>
              <a:rPr lang="uk-UA" dirty="0" smtClean="0"/>
              <a:t>- посилання на клітинки;</a:t>
            </a:r>
          </a:p>
          <a:p>
            <a:pPr>
              <a:buNone/>
            </a:pPr>
            <a:r>
              <a:rPr lang="uk-UA" dirty="0"/>
              <a:t>	</a:t>
            </a:r>
            <a:r>
              <a:rPr lang="uk-UA" dirty="0" smtClean="0"/>
              <a:t>- знаки дій (оператори);</a:t>
            </a:r>
          </a:p>
          <a:p>
            <a:pPr>
              <a:buNone/>
            </a:pPr>
            <a:r>
              <a:rPr lang="uk-UA" dirty="0"/>
              <a:t>	</a:t>
            </a:r>
            <a:r>
              <a:rPr lang="uk-UA" dirty="0" smtClean="0"/>
              <a:t>- дужки;</a:t>
            </a:r>
          </a:p>
          <a:p>
            <a:pPr>
              <a:buNone/>
            </a:pPr>
            <a:r>
              <a:rPr lang="uk-UA" dirty="0"/>
              <a:t>	</a:t>
            </a:r>
            <a:r>
              <a:rPr lang="uk-UA" dirty="0" smtClean="0"/>
              <a:t>- функції.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Правила уведення формул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86874" cy="5043510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uk-UA" sz="3600" dirty="0" smtClean="0"/>
              <a:t> для позначення арифметичних дій використовуються такі оператори:</a:t>
            </a:r>
          </a:p>
          <a:p>
            <a:pPr>
              <a:buNone/>
            </a:pPr>
            <a:r>
              <a:rPr lang="uk-UA" sz="3600" dirty="0"/>
              <a:t>	</a:t>
            </a:r>
            <a:r>
              <a:rPr lang="uk-UA" sz="3600" dirty="0" smtClean="0"/>
              <a:t>	+ - </a:t>
            </a:r>
            <a:r>
              <a:rPr lang="uk-UA" sz="3600" i="1" dirty="0" smtClean="0"/>
              <a:t>додавання</a:t>
            </a:r>
            <a:r>
              <a:rPr lang="uk-UA" sz="3600" dirty="0" smtClean="0"/>
              <a:t>      </a:t>
            </a:r>
            <a:r>
              <a:rPr lang="en-US" sz="3600" dirty="0" smtClean="0"/>
              <a:t> </a:t>
            </a:r>
            <a:r>
              <a:rPr lang="uk-UA" sz="3600" dirty="0" smtClean="0"/>
              <a:t> - - </a:t>
            </a:r>
            <a:r>
              <a:rPr lang="uk-UA" sz="3600" i="1" dirty="0" smtClean="0"/>
              <a:t>віднімання</a:t>
            </a:r>
          </a:p>
          <a:p>
            <a:pPr>
              <a:buNone/>
            </a:pPr>
            <a:r>
              <a:rPr lang="uk-UA" sz="3600" dirty="0"/>
              <a:t>	</a:t>
            </a:r>
            <a:r>
              <a:rPr lang="uk-UA" sz="3600" dirty="0" smtClean="0"/>
              <a:t>	* - </a:t>
            </a:r>
            <a:r>
              <a:rPr lang="uk-UA" sz="3600" i="1" dirty="0" smtClean="0"/>
              <a:t>множення</a:t>
            </a:r>
            <a:r>
              <a:rPr lang="uk-UA" sz="3600" dirty="0" smtClean="0"/>
              <a:t>        </a:t>
            </a:r>
            <a:r>
              <a:rPr lang="en-US" sz="3600" dirty="0" smtClean="0"/>
              <a:t>/ </a:t>
            </a:r>
            <a:r>
              <a:rPr lang="uk-UA" sz="3600" dirty="0" smtClean="0"/>
              <a:t>- </a:t>
            </a:r>
            <a:r>
              <a:rPr lang="uk-UA" sz="3600" i="1" dirty="0" smtClean="0"/>
              <a:t>ділення</a:t>
            </a:r>
          </a:p>
          <a:p>
            <a:pPr>
              <a:buFont typeface="Wingdings" pitchFamily="2" charset="2"/>
              <a:buChar char="ü"/>
            </a:pPr>
            <a:r>
              <a:rPr lang="uk-UA" sz="3600" dirty="0"/>
              <a:t> </a:t>
            </a:r>
            <a:r>
              <a:rPr lang="uk-UA" sz="3600" dirty="0" smtClean="0"/>
              <a:t>для позначення дії </a:t>
            </a:r>
            <a:r>
              <a:rPr lang="uk-UA" sz="3600" b="1" i="1" dirty="0" smtClean="0"/>
              <a:t>піднесення до степеня </a:t>
            </a:r>
            <a:r>
              <a:rPr lang="uk-UA" sz="3600" dirty="0" smtClean="0"/>
              <a:t>використовується оператор ^, наприклад 2 в степені 5 записується 2^5;</a:t>
            </a:r>
            <a:endParaRPr lang="uk-UA" sz="3600" dirty="0"/>
          </a:p>
          <a:p>
            <a:pPr>
              <a:buFont typeface="Wingdings" pitchFamily="2" charset="2"/>
              <a:buChar char="ü"/>
            </a:pPr>
            <a:r>
              <a:rPr lang="uk-UA" sz="3600" dirty="0" smtClean="0"/>
              <a:t> для позначення дії знаходження відсотків використовується оператор %;</a:t>
            </a:r>
          </a:p>
          <a:p>
            <a:pPr>
              <a:buFont typeface="Wingdings" pitchFamily="2" charset="2"/>
              <a:buChar char="ü"/>
            </a:pPr>
            <a:r>
              <a:rPr lang="uk-UA" sz="3600" dirty="0"/>
              <a:t> </a:t>
            </a:r>
            <a:r>
              <a:rPr lang="uk-UA" sz="3600" dirty="0" smtClean="0"/>
              <a:t>не можна опускати оператор множення;</a:t>
            </a:r>
          </a:p>
          <a:p>
            <a:pPr>
              <a:buFont typeface="Wingdings" pitchFamily="2" charset="2"/>
              <a:buChar char="ü"/>
            </a:pPr>
            <a:r>
              <a:rPr lang="uk-UA" sz="3600" dirty="0"/>
              <a:t> </a:t>
            </a:r>
            <a:r>
              <a:rPr lang="uk-UA" sz="3600" dirty="0" smtClean="0"/>
              <a:t>порядок виконання (пріоритет) операцій збігається з порядком (пріоритетом), прийнятим у математиці.</a:t>
            </a:r>
          </a:p>
          <a:p>
            <a:pPr>
              <a:buFont typeface="Wingdings" pitchFamily="2" charset="2"/>
              <a:buChar char="ü"/>
            </a:pPr>
            <a:r>
              <a:rPr lang="uk-UA" sz="3600"/>
              <a:t> </a:t>
            </a:r>
            <a:r>
              <a:rPr lang="uk-UA" sz="3600" smtClean="0"/>
              <a:t>     </a:t>
            </a:r>
            <a:r>
              <a:rPr lang="uk-UA" sz="3600" dirty="0" smtClean="0"/>
              <a:t>для зміни порядку виконання дій використовують круглі дужки;</a:t>
            </a:r>
          </a:p>
          <a:p>
            <a:pPr>
              <a:buFont typeface="Wingdings" pitchFamily="2" charset="2"/>
              <a:buChar char="ü"/>
            </a:pPr>
            <a:r>
              <a:rPr lang="uk-UA" sz="3600" dirty="0"/>
              <a:t> </a:t>
            </a:r>
            <a:r>
              <a:rPr lang="uk-UA" sz="3600" dirty="0" smtClean="0"/>
              <a:t>формула має бути записана у вигляді рядка символів;</a:t>
            </a:r>
          </a:p>
          <a:p>
            <a:pPr>
              <a:buNone/>
            </a:pPr>
            <a:r>
              <a:rPr lang="uk-UA" sz="3600" dirty="0" smtClean="0"/>
              <a:t>      </a:t>
            </a:r>
            <a:r>
              <a:rPr lang="uk-UA" sz="3600" b="1" dirty="0" smtClean="0"/>
              <a:t>Приклад: </a:t>
            </a:r>
            <a:r>
              <a:rPr lang="uk-UA" sz="3600" dirty="0" smtClean="0"/>
              <a:t>якщо необхідно ввести формулу для обчислення значення  виразу  </a:t>
            </a:r>
          </a:p>
          <a:p>
            <a:pPr>
              <a:buNone/>
            </a:pPr>
            <a:r>
              <a:rPr lang="uk-UA" sz="3600" b="1" u="sng" dirty="0" smtClean="0"/>
              <a:t>17*5+21  </a:t>
            </a:r>
            <a:r>
              <a:rPr lang="uk-UA" sz="3600" b="1" dirty="0" smtClean="0"/>
              <a:t> - 4</a:t>
            </a:r>
            <a:r>
              <a:rPr lang="uk-UA" sz="3600" b="1" baseline="30000" dirty="0" smtClean="0"/>
              <a:t>3</a:t>
            </a:r>
            <a:r>
              <a:rPr lang="uk-UA" sz="3600" b="1" dirty="0" smtClean="0"/>
              <a:t>*6</a:t>
            </a:r>
            <a:r>
              <a:rPr lang="uk-UA" sz="3600" dirty="0" smtClean="0"/>
              <a:t>, то ця формула записується  так: </a:t>
            </a:r>
            <a:r>
              <a:rPr lang="uk-UA" sz="3600" b="1" dirty="0" smtClean="0"/>
              <a:t>=(17*5+21)</a:t>
            </a:r>
            <a:r>
              <a:rPr lang="en-US" sz="3600" b="1" dirty="0" smtClean="0"/>
              <a:t>/</a:t>
            </a:r>
            <a:r>
              <a:rPr lang="uk-UA" sz="3600" b="1" dirty="0" smtClean="0"/>
              <a:t>(43*4-41)-4^3*6</a:t>
            </a:r>
            <a:r>
              <a:rPr lang="uk-UA" sz="3600" dirty="0" smtClean="0"/>
              <a:t>;</a:t>
            </a:r>
          </a:p>
          <a:p>
            <a:pPr>
              <a:buNone/>
            </a:pPr>
            <a:r>
              <a:rPr lang="uk-UA" sz="3600" b="1" dirty="0" smtClean="0"/>
              <a:t>43*4-41</a:t>
            </a:r>
            <a:endParaRPr lang="uk-UA" sz="3600" b="1" dirty="0"/>
          </a:p>
          <a:p>
            <a:pPr>
              <a:buNone/>
            </a:pPr>
            <a:endParaRPr lang="uk-U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Повідомлення про помилки </a:t>
            </a:r>
            <a:br>
              <a:rPr lang="uk-UA" b="1" dirty="0" smtClean="0"/>
            </a:br>
            <a:r>
              <a:rPr lang="uk-UA" b="1" dirty="0" smtClean="0"/>
              <a:t>та причини їхньої появи</a:t>
            </a:r>
            <a:endParaRPr lang="uk-UA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857496"/>
          <a:ext cx="8229600" cy="29565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214578"/>
                <a:gridCol w="60150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i="1" dirty="0" smtClean="0"/>
                        <a:t>Повідомлення</a:t>
                      </a:r>
                      <a:endParaRPr lang="uk-UA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i="1" smtClean="0"/>
                        <a:t>Причини помилки</a:t>
                      </a:r>
                      <a:endParaRPr lang="uk-UA" sz="24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r>
                        <a:rPr lang="uk-UA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r>
                        <a:rPr lang="uk-UA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r>
                        <a:rPr lang="uk-UA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r>
                        <a:rPr lang="uk-UA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Стовпець</a:t>
                      </a:r>
                      <a:r>
                        <a:rPr lang="uk-UA" sz="2000" baseline="0" dirty="0" smtClean="0"/>
                        <a:t> недостатньо широкий для відображення числа</a:t>
                      </a:r>
                      <a:endParaRPr lang="uk-UA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DIV/0!</a:t>
                      </a:r>
                      <a:endParaRPr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Спроба поділити на нуль</a:t>
                      </a:r>
                      <a:endParaRPr lang="uk-UA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VALUE!</a:t>
                      </a:r>
                      <a:endParaRPr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У формулі для математичних обчислень міститься посилання на клітинку, вмістом якої є текст</a:t>
                      </a:r>
                      <a:endParaRPr lang="uk-UA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REF!</a:t>
                      </a:r>
                      <a:endParaRPr lang="uk-UA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Не існують клітинки, посилання на які використовуються у формулі</a:t>
                      </a:r>
                      <a:endParaRPr lang="uk-UA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100</Words>
  <Application>Microsoft Office PowerPoint</Application>
  <PresentationFormat>Экран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Уведення та редагування  даних в ЕТ Excel 2007</vt:lpstr>
      <vt:lpstr>Формули в ЕТ Excel 2007</vt:lpstr>
      <vt:lpstr>Правила уведення формул</vt:lpstr>
      <vt:lpstr>Повідомлення про помилки  та причини їхньої появи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Уведення та редагування  даних в ЕТ Excel 2007</dc:title>
  <dc:creator>БСШ№№1</dc:creator>
  <cp:lastModifiedBy>Учень9</cp:lastModifiedBy>
  <cp:revision>24</cp:revision>
  <dcterms:created xsi:type="dcterms:W3CDTF">2012-10-06T11:42:43Z</dcterms:created>
  <dcterms:modified xsi:type="dcterms:W3CDTF">2015-12-03T15:14:04Z</dcterms:modified>
</cp:coreProperties>
</file>