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ED1901-F93F-42B9-A14C-A44A4010356C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52BFF6D-EAAA-457C-9B70-B8CC104755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745880" y="1815625"/>
            <a:ext cx="5648623" cy="1204306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 функцій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опрац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вання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даних в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 2007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Результат пошуку зображень за запитом &quot;Excel 2007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079677">
            <a:off x="4212269" y="2913517"/>
            <a:ext cx="4385064" cy="146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958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в електронних таблицях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/>
              <a:t>COS</a:t>
            </a:r>
            <a:r>
              <a:rPr lang="en-US" sz="2400" dirty="0"/>
              <a:t> </a:t>
            </a:r>
            <a:r>
              <a:rPr lang="en-US" sz="2400" u="sng" dirty="0"/>
              <a:t>60</a:t>
            </a:r>
            <a:endParaRPr lang="uk-UA" sz="2400" u="sng" dirty="0"/>
          </a:p>
          <a:p>
            <a:r>
              <a:rPr lang="en-US" dirty="0" smtClean="0">
                <a:solidFill>
                  <a:srgbClr val="FFC000"/>
                </a:solidFill>
              </a:rPr>
              <a:t>                         </a:t>
            </a:r>
            <a:r>
              <a:rPr lang="uk-UA" dirty="0" smtClean="0">
                <a:solidFill>
                  <a:srgbClr val="FFC000"/>
                </a:solidFill>
              </a:rPr>
              <a:t>                </a:t>
            </a:r>
            <a:endParaRPr lang="uk-UA" dirty="0">
              <a:solidFill>
                <a:srgbClr val="FFC000"/>
              </a:solidFill>
            </a:endParaRPr>
          </a:p>
          <a:p>
            <a:r>
              <a:rPr lang="uk-UA" dirty="0">
                <a:solidFill>
                  <a:srgbClr val="FFC000"/>
                </a:solidFill>
              </a:rPr>
              <a:t>                                      </a:t>
            </a:r>
            <a:r>
              <a:rPr lang="en-US" dirty="0">
                <a:solidFill>
                  <a:srgbClr val="FFC000"/>
                </a:solidFill>
              </a:rPr>
              <a:t>             </a:t>
            </a:r>
            <a:r>
              <a:rPr lang="uk-UA" dirty="0">
                <a:solidFill>
                  <a:srgbClr val="FFC000"/>
                </a:solidFill>
              </a:rPr>
              <a:t> </a:t>
            </a:r>
            <a:r>
              <a:rPr lang="uk-UA" dirty="0" err="1" smtClean="0">
                <a:solidFill>
                  <a:srgbClr val="FFC000"/>
                </a:solidFill>
              </a:rPr>
              <a:t>ім</a:t>
            </a:r>
            <a:r>
              <a:rPr lang="en-US" dirty="0">
                <a:solidFill>
                  <a:srgbClr val="FFC000"/>
                </a:solidFill>
              </a:rPr>
              <a:t>’</a:t>
            </a:r>
            <a:r>
              <a:rPr lang="uk-UA" dirty="0">
                <a:solidFill>
                  <a:srgbClr val="FFC000"/>
                </a:solidFill>
              </a:rPr>
              <a:t>я      </a:t>
            </a:r>
            <a:r>
              <a:rPr lang="uk-UA" dirty="0" smtClean="0">
                <a:solidFill>
                  <a:srgbClr val="FFC000"/>
                </a:solidFill>
              </a:rPr>
              <a:t>                 </a:t>
            </a:r>
            <a:r>
              <a:rPr lang="uk-UA" dirty="0">
                <a:solidFill>
                  <a:srgbClr val="FFC000"/>
                </a:solidFill>
              </a:rPr>
              <a:t>аргумент</a:t>
            </a:r>
          </a:p>
          <a:p>
            <a:r>
              <a:rPr lang="uk-UA" dirty="0">
                <a:solidFill>
                  <a:srgbClr val="FFC000"/>
                </a:solidFill>
              </a:rPr>
              <a:t>                                    </a:t>
            </a:r>
            <a:r>
              <a:rPr lang="en-US" dirty="0">
                <a:solidFill>
                  <a:srgbClr val="FFC000"/>
                </a:solidFill>
              </a:rPr>
              <a:t>            </a:t>
            </a:r>
            <a:r>
              <a:rPr lang="uk-UA" dirty="0">
                <a:solidFill>
                  <a:srgbClr val="FFC000"/>
                </a:solidFill>
              </a:rPr>
              <a:t> функції     </a:t>
            </a:r>
            <a:r>
              <a:rPr lang="uk-UA" dirty="0" smtClean="0">
                <a:solidFill>
                  <a:srgbClr val="FFC000"/>
                </a:solidFill>
              </a:rPr>
              <a:t>                 </a:t>
            </a:r>
            <a:r>
              <a:rPr lang="uk-UA" dirty="0" err="1" smtClean="0">
                <a:solidFill>
                  <a:srgbClr val="FFC000"/>
                </a:solidFill>
              </a:rPr>
              <a:t>функції</a:t>
            </a:r>
            <a:endParaRPr lang="uk-UA" dirty="0" smtClean="0">
              <a:solidFill>
                <a:srgbClr val="FFC000"/>
              </a:solidFill>
            </a:endParaRPr>
          </a:p>
          <a:p>
            <a:endParaRPr lang="uk-UA" dirty="0" smtClean="0">
              <a:solidFill>
                <a:srgbClr val="FFC000"/>
              </a:solidFill>
            </a:endParaRPr>
          </a:p>
          <a:p>
            <a:r>
              <a:rPr lang="uk-UA" dirty="0" smtClean="0">
                <a:solidFill>
                  <a:srgbClr val="C00000"/>
                </a:solidFill>
              </a:rPr>
              <a:t>	    Функція ЕТ </a:t>
            </a:r>
            <a:r>
              <a:rPr lang="uk-UA" dirty="0" smtClean="0">
                <a:solidFill>
                  <a:srgbClr val="FFC000"/>
                </a:solidFill>
              </a:rPr>
              <a:t>– це результат обчислення деяких аргументів, що перераховуються в дужках після імені функції.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           Функція </a:t>
            </a:r>
            <a:r>
              <a:rPr lang="uk-UA" dirty="0">
                <a:solidFill>
                  <a:srgbClr val="FFC000"/>
                </a:solidFill>
              </a:rPr>
              <a:t>має один або декілька аргументів.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>
                <a:solidFill>
                  <a:srgbClr val="C00000"/>
                </a:solidFill>
              </a:rPr>
              <a:t>           Аргументи </a:t>
            </a:r>
            <a:r>
              <a:rPr lang="uk-UA" dirty="0">
                <a:solidFill>
                  <a:srgbClr val="C00000"/>
                </a:solidFill>
              </a:rPr>
              <a:t>функцій </a:t>
            </a:r>
            <a:r>
              <a:rPr lang="uk-UA" dirty="0">
                <a:solidFill>
                  <a:srgbClr val="FFC000"/>
                </a:solidFill>
              </a:rPr>
              <a:t>– це величини, що використовуються для обчислення значення функції.</a:t>
            </a:r>
            <a:endParaRPr lang="ru-RU" dirty="0">
              <a:solidFill>
                <a:srgbClr val="FFC000"/>
              </a:solidFill>
            </a:endParaRPr>
          </a:p>
          <a:p>
            <a:r>
              <a:rPr lang="uk-UA" i="1" dirty="0">
                <a:solidFill>
                  <a:srgbClr val="002060"/>
                </a:solidFill>
              </a:rPr>
              <a:t>Приклад</a:t>
            </a:r>
            <a:r>
              <a:rPr lang="uk-UA" dirty="0">
                <a:solidFill>
                  <a:srgbClr val="002060"/>
                </a:solidFill>
              </a:rPr>
              <a:t>:    </a:t>
            </a:r>
            <a:r>
              <a:rPr lang="uk-UA" i="1" dirty="0">
                <a:solidFill>
                  <a:srgbClr val="FFC000"/>
                </a:solidFill>
              </a:rPr>
              <a:t>=</a:t>
            </a:r>
            <a:r>
              <a:rPr lang="en-US" i="1" dirty="0">
                <a:solidFill>
                  <a:srgbClr val="FFC000"/>
                </a:solidFill>
              </a:rPr>
              <a:t>SIN</a:t>
            </a:r>
            <a:r>
              <a:rPr lang="uk-UA" i="1" dirty="0">
                <a:solidFill>
                  <a:srgbClr val="FFC000"/>
                </a:solidFill>
              </a:rPr>
              <a:t>(</a:t>
            </a:r>
            <a:r>
              <a:rPr lang="en-US" i="1" dirty="0">
                <a:solidFill>
                  <a:srgbClr val="FFC000"/>
                </a:solidFill>
              </a:rPr>
              <a:t>H</a:t>
            </a:r>
            <a:r>
              <a:rPr lang="uk-UA" i="1" dirty="0">
                <a:solidFill>
                  <a:srgbClr val="FFC000"/>
                </a:solidFill>
              </a:rPr>
              <a:t>4);      =ПИ()</a:t>
            </a:r>
            <a:endParaRPr lang="uk-UA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707904" y="1484784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16016" y="1484784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859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Функції в електронних таблицях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dirty="0" smtClean="0"/>
              <a:t>          </a:t>
            </a:r>
            <a:r>
              <a:rPr lang="uk-UA" dirty="0" smtClean="0">
                <a:solidFill>
                  <a:srgbClr val="C00000"/>
                </a:solidFill>
              </a:rPr>
              <a:t> Результат функції </a:t>
            </a:r>
            <a:r>
              <a:rPr lang="uk-UA" dirty="0" smtClean="0">
                <a:solidFill>
                  <a:srgbClr val="FFC000"/>
                </a:solidFill>
              </a:rPr>
              <a:t>– це  </a:t>
            </a:r>
            <a:r>
              <a:rPr lang="ru-RU" dirty="0" err="1" smtClean="0">
                <a:solidFill>
                  <a:srgbClr val="FFC000"/>
                </a:solidFill>
              </a:rPr>
              <a:t>значення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які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повертаються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функціями</a:t>
            </a:r>
            <a:r>
              <a:rPr lang="ru-RU" dirty="0">
                <a:solidFill>
                  <a:srgbClr val="FFC000"/>
                </a:solidFill>
              </a:rPr>
              <a:t> як </a:t>
            </a:r>
            <a:r>
              <a:rPr lang="ru-RU" dirty="0" err="1" smtClean="0">
                <a:solidFill>
                  <a:srgbClr val="FFC000"/>
                </a:solidFill>
              </a:rPr>
              <a:t>відповіді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uk-UA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FFC000"/>
                </a:solidFill>
              </a:rPr>
              <a:t>          </a:t>
            </a:r>
            <a:r>
              <a:rPr lang="en-US" dirty="0" smtClean="0">
                <a:solidFill>
                  <a:srgbClr val="FFC000"/>
                </a:solidFill>
              </a:rPr>
              <a:t>Excel</a:t>
            </a:r>
            <a:r>
              <a:rPr lang="uk-UA" dirty="0" smtClean="0">
                <a:solidFill>
                  <a:srgbClr val="FFC000"/>
                </a:solidFill>
              </a:rPr>
              <a:t> </a:t>
            </a:r>
            <a:r>
              <a:rPr lang="uk-UA" dirty="0">
                <a:solidFill>
                  <a:srgbClr val="FFC000"/>
                </a:solidFill>
              </a:rPr>
              <a:t>має понад 400 вбудованих функцій, поділених на категорії, відповідно до галузей знань.</a:t>
            </a:r>
            <a:endParaRPr lang="ru-RU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FFC000"/>
                </a:solidFill>
              </a:rPr>
              <a:t>           </a:t>
            </a:r>
            <a:r>
              <a:rPr lang="uk-UA" dirty="0" smtClean="0">
                <a:solidFill>
                  <a:srgbClr val="002060"/>
                </a:solidFill>
              </a:rPr>
              <a:t>Аргументами </a:t>
            </a:r>
            <a:r>
              <a:rPr lang="uk-UA" dirty="0">
                <a:solidFill>
                  <a:srgbClr val="002060"/>
                </a:solidFill>
              </a:rPr>
              <a:t>функцій можуть </a:t>
            </a:r>
            <a:r>
              <a:rPr lang="uk-UA" dirty="0" smtClean="0">
                <a:solidFill>
                  <a:srgbClr val="002060"/>
                </a:solidFill>
              </a:rPr>
              <a:t>бути:</a:t>
            </a:r>
          </a:p>
          <a:p>
            <a:pPr marL="895350" indent="18097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</a:rPr>
              <a:t> </a:t>
            </a:r>
            <a:r>
              <a:rPr lang="uk-UA" dirty="0">
                <a:solidFill>
                  <a:srgbClr val="FFC000"/>
                </a:solidFill>
              </a:rPr>
              <a:t>числові </a:t>
            </a:r>
            <a:r>
              <a:rPr lang="uk-UA" dirty="0" smtClean="0">
                <a:solidFill>
                  <a:srgbClr val="FFC000"/>
                </a:solidFill>
              </a:rPr>
              <a:t>константи;</a:t>
            </a:r>
            <a:endParaRPr lang="uk-UA" dirty="0">
              <a:solidFill>
                <a:srgbClr val="FFC000"/>
              </a:solidFill>
            </a:endParaRPr>
          </a:p>
          <a:p>
            <a:pPr marL="895350" indent="18097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</a:rPr>
              <a:t> текстові константи;</a:t>
            </a:r>
          </a:p>
          <a:p>
            <a:pPr marL="895350" indent="18097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</a:rPr>
              <a:t> посилання </a:t>
            </a:r>
            <a:r>
              <a:rPr lang="uk-UA" dirty="0">
                <a:solidFill>
                  <a:srgbClr val="FFC000"/>
                </a:solidFill>
              </a:rPr>
              <a:t>на </a:t>
            </a:r>
            <a:r>
              <a:rPr lang="uk-UA" dirty="0" smtClean="0">
                <a:solidFill>
                  <a:srgbClr val="FFC000"/>
                </a:solidFill>
              </a:rPr>
              <a:t>клітинки; </a:t>
            </a:r>
          </a:p>
          <a:p>
            <a:pPr marL="895350" indent="18097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</a:rPr>
              <a:t> діапазони клітинок.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13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Функції в електронних таблицях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</a:rPr>
              <a:t>Порядок </a:t>
            </a:r>
            <a:r>
              <a:rPr lang="ru-RU" dirty="0" err="1">
                <a:solidFill>
                  <a:srgbClr val="002060"/>
                </a:solidFill>
              </a:rPr>
              <a:t>введення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функції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FFC000"/>
                </a:solidFill>
              </a:rPr>
              <a:t>1. </a:t>
            </a:r>
            <a:r>
              <a:rPr lang="ru-RU" dirty="0" err="1" smtClean="0">
                <a:solidFill>
                  <a:srgbClr val="FFC000"/>
                </a:solidFill>
              </a:rPr>
              <a:t>Виділити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клітинку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FFC000"/>
                </a:solidFill>
              </a:rPr>
              <a:t>2. </a:t>
            </a:r>
            <a:r>
              <a:rPr lang="ru-RU" dirty="0" err="1">
                <a:solidFill>
                  <a:srgbClr val="FFC000"/>
                </a:solidFill>
              </a:rPr>
              <a:t>Викликати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Мастер функций </a:t>
            </a:r>
            <a:r>
              <a:rPr lang="ru-RU" dirty="0" err="1">
                <a:solidFill>
                  <a:srgbClr val="FFC000"/>
                </a:solidFill>
              </a:rPr>
              <a:t>виконавши</a:t>
            </a:r>
            <a:r>
              <a:rPr lang="ru-RU" dirty="0">
                <a:solidFill>
                  <a:srgbClr val="FFC000"/>
                </a:solidFill>
              </a:rPr>
              <a:t> команду </a:t>
            </a:r>
            <a:r>
              <a:rPr lang="ru-RU" dirty="0" err="1" smtClean="0">
                <a:solidFill>
                  <a:srgbClr val="C00000"/>
                </a:solidFill>
              </a:rPr>
              <a:t>Формули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→ </a:t>
            </a:r>
            <a:r>
              <a:rPr lang="ru-RU" dirty="0" err="1" smtClean="0">
                <a:solidFill>
                  <a:srgbClr val="C00000"/>
                </a:solidFill>
              </a:rPr>
              <a:t>Вставити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функцію</a:t>
            </a:r>
            <a:endParaRPr lang="ru-RU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FFC000"/>
                </a:solidFill>
              </a:rPr>
              <a:t>3. У </a:t>
            </a:r>
            <a:r>
              <a:rPr lang="ru-RU" dirty="0" err="1">
                <a:solidFill>
                  <a:srgbClr val="FFC000"/>
                </a:solidFill>
              </a:rPr>
              <a:t>діалозі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майстер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функцій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вибрати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i="1" dirty="0" err="1"/>
              <a:t>категорію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 </a:t>
            </a:r>
            <a:r>
              <a:rPr lang="ru-RU" dirty="0">
                <a:solidFill>
                  <a:srgbClr val="FFC000"/>
                </a:solidFill>
              </a:rPr>
              <a:t>та саму </a:t>
            </a:r>
            <a:r>
              <a:rPr lang="ru-RU" i="1" dirty="0" err="1"/>
              <a:t>функцію</a:t>
            </a:r>
            <a:r>
              <a:rPr lang="ru-RU" dirty="0">
                <a:solidFill>
                  <a:srgbClr val="FFC000"/>
                </a:solidFill>
              </a:rPr>
              <a:t> і </a:t>
            </a:r>
            <a:r>
              <a:rPr lang="ru-RU" dirty="0" err="1">
                <a:solidFill>
                  <a:srgbClr val="FFC000"/>
                </a:solidFill>
              </a:rPr>
              <a:t>натиснути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OK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  <a:endParaRPr lang="en-US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</a:rPr>
              <a:t>4. </a:t>
            </a:r>
            <a:r>
              <a:rPr lang="ru-RU" dirty="0" smtClean="0">
                <a:solidFill>
                  <a:srgbClr val="FFC000"/>
                </a:solidFill>
              </a:rPr>
              <a:t>У </a:t>
            </a:r>
            <a:r>
              <a:rPr lang="ru-RU" dirty="0" err="1" smtClean="0">
                <a:solidFill>
                  <a:srgbClr val="FFC000"/>
                </a:solidFill>
              </a:rPr>
              <a:t>наступному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діалозі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який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має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назву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палітра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функцій</a:t>
            </a:r>
            <a:r>
              <a:rPr lang="ru-RU" dirty="0" smtClean="0">
                <a:solidFill>
                  <a:srgbClr val="FFC000"/>
                </a:solidFill>
              </a:rPr>
              <a:t>, ввести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аргументів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або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/>
              <a:t>посилання</a:t>
            </a:r>
            <a:r>
              <a:rPr lang="ru-RU" i="1" dirty="0" smtClean="0"/>
              <a:t> на </a:t>
            </a:r>
            <a:r>
              <a:rPr lang="ru-RU" i="1" dirty="0" err="1"/>
              <a:t>клітинку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чи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/>
              <a:t>діапазон</a:t>
            </a:r>
            <a:r>
              <a:rPr lang="ru-RU" i="1" dirty="0" smtClean="0"/>
              <a:t> </a:t>
            </a:r>
            <a:r>
              <a:rPr lang="ru-RU" i="1" dirty="0" err="1" smtClean="0"/>
              <a:t>клітинок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C000"/>
                </a:solidFill>
              </a:rPr>
              <a:t>5</a:t>
            </a:r>
            <a:r>
              <a:rPr lang="ru-RU" dirty="0">
                <a:solidFill>
                  <a:srgbClr val="FFC000"/>
                </a:solidFill>
              </a:rPr>
              <a:t>. </a:t>
            </a:r>
            <a:r>
              <a:rPr lang="ru-RU" dirty="0" err="1">
                <a:solidFill>
                  <a:srgbClr val="FFC000"/>
                </a:solidFill>
              </a:rPr>
              <a:t>Натиснути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ОК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0965" y="2060848"/>
            <a:ext cx="371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742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</TotalTime>
  <Words>142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Використання функцій  для опрацювання даних в Excel 2007</vt:lpstr>
      <vt:lpstr>Функції в електронних таблицях</vt:lpstr>
      <vt:lpstr>Функції в електронних таблицях</vt:lpstr>
      <vt:lpstr>Функції в електронних таблицях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функцій  для опрацювання даних в Excel 2007</dc:title>
  <dc:creator>Учень9</dc:creator>
  <cp:lastModifiedBy>Учень9</cp:lastModifiedBy>
  <cp:revision>6</cp:revision>
  <dcterms:created xsi:type="dcterms:W3CDTF">2015-12-12T10:28:45Z</dcterms:created>
  <dcterms:modified xsi:type="dcterms:W3CDTF">2015-12-12T11:27:51Z</dcterms:modified>
</cp:coreProperties>
</file>