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303" r:id="rId3"/>
    <p:sldId id="286" r:id="rId4"/>
    <p:sldId id="272" r:id="rId5"/>
    <p:sldId id="300" r:id="rId6"/>
    <p:sldId id="301" r:id="rId7"/>
    <p:sldId id="304" r:id="rId8"/>
    <p:sldId id="306" r:id="rId9"/>
    <p:sldId id="276" r:id="rId10"/>
    <p:sldId id="305" r:id="rId11"/>
    <p:sldId id="275" r:id="rId12"/>
    <p:sldId id="307" r:id="rId13"/>
    <p:sldId id="308" r:id="rId14"/>
    <p:sldId id="309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66"/>
    <a:srgbClr val="024E9B"/>
    <a:srgbClr val="B85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9" autoAdjust="0"/>
    <p:restoredTop sz="94660"/>
  </p:normalViewPr>
  <p:slideViewPr>
    <p:cSldViewPr>
      <p:cViewPr varScale="1">
        <p:scale>
          <a:sx n="102" d="100"/>
          <a:sy n="102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140E3-CFBB-4D37-99E6-F05B14B24287}" type="datetimeFigureOut">
              <a:rPr lang="zh-CN" altLang="en-US" smtClean="0"/>
              <a:pPr/>
              <a:t>2015-12-8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3BF42-7552-4C40-AADF-689048DE33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456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3BF42-7552-4C40-AADF-689048DE33D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3BF42-7552-4C40-AADF-689048DE33D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954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bgx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EFBA-455D-4C2A-9BE0-46AF62DEC118}" type="datetimeFigureOut">
              <a:rPr lang="zh-CN" altLang="en-US" smtClean="0"/>
              <a:pPr/>
              <a:t>2015-12-8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EFBA-455D-4C2A-9BE0-46AF62DEC118}" type="datetimeFigureOut">
              <a:rPr lang="zh-CN" altLang="en-US" smtClean="0"/>
              <a:pPr/>
              <a:t>2015-12-8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EFBA-455D-4C2A-9BE0-46AF62DEC118}" type="datetimeFigureOut">
              <a:rPr lang="zh-CN" altLang="en-US" smtClean="0"/>
              <a:pPr/>
              <a:t>2015-12-8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EFBA-455D-4C2A-9BE0-46AF62DEC118}" type="datetimeFigureOut">
              <a:rPr lang="zh-CN" altLang="en-US" smtClean="0"/>
              <a:pPr/>
              <a:t>2015-12-8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714375" y="1071562"/>
            <a:ext cx="2689431" cy="3429024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 dirty="0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1"/>
          </p:nvPr>
        </p:nvSpPr>
        <p:spPr>
          <a:xfrm>
            <a:off x="3500430" y="1071546"/>
            <a:ext cx="2689431" cy="3429024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286512" y="1071546"/>
            <a:ext cx="2689431" cy="3429024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EFBA-455D-4C2A-9BE0-46AF62DEC118}" type="datetimeFigureOut">
              <a:rPr lang="zh-CN" altLang="en-US" smtClean="0"/>
              <a:pPr/>
              <a:t>2015-12-8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广告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692"/>
            <a:ext cx="9144000" cy="70225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EFBA-455D-4C2A-9BE0-46AF62DEC118}" type="datetimeFigureOut">
              <a:rPr lang="zh-CN" altLang="en-US" smtClean="0"/>
              <a:pPr/>
              <a:t>2015-12-8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EFBA-455D-4C2A-9BE0-46AF62DEC118}" type="datetimeFigureOut">
              <a:rPr lang="zh-CN" altLang="en-US" smtClean="0"/>
              <a:pPr/>
              <a:t>2015-12-8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EFBA-455D-4C2A-9BE0-46AF62DEC118}" type="datetimeFigureOut">
              <a:rPr lang="zh-CN" altLang="en-US" smtClean="0"/>
              <a:pPr/>
              <a:t>2015-12-8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EFBA-455D-4C2A-9BE0-46AF62DEC118}" type="datetimeFigureOut">
              <a:rPr lang="zh-CN" altLang="en-US" smtClean="0"/>
              <a:pPr/>
              <a:t>2015-12-8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0EFBA-455D-4C2A-9BE0-46AF62DEC118}" type="datetimeFigureOut">
              <a:rPr lang="zh-CN" altLang="en-US" smtClean="0"/>
              <a:pPr/>
              <a:t>2015-12-8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4.xml"/><Relationship Id="rId3" Type="http://schemas.openxmlformats.org/officeDocument/2006/relationships/image" Target="../media/image16.jpeg"/><Relationship Id="rId7" Type="http://schemas.openxmlformats.org/officeDocument/2006/relationships/slide" Target="slide12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11" Type="http://schemas.openxmlformats.org/officeDocument/2006/relationships/image" Target="../media/image17.emf"/><Relationship Id="rId5" Type="http://schemas.openxmlformats.org/officeDocument/2006/relationships/image" Target="../media/image32.jpe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slide" Target="slide10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41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jpeg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221" y="891369"/>
            <a:ext cx="1095375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2208" y="1776514"/>
            <a:ext cx="4341792" cy="50814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2208" y="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8489" y="5498001"/>
            <a:ext cx="1143000" cy="124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/Files/images/Алг_повтор_розгал6kla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10" y="1219477"/>
            <a:ext cx="5183979" cy="5638523"/>
          </a:xfrm>
          <a:prstGeom prst="rect">
            <a:avLst/>
          </a:prstGeom>
          <a:noFill/>
          <a:effectLst>
            <a:softEdge rad="838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188640"/>
            <a:ext cx="7560839" cy="2664296"/>
          </a:xfrm>
          <a:prstGeom prst="snip2Diag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Практична робота</a:t>
            </a:r>
          </a:p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«СКЛАДАННЯ ТА ВИКОНАННЯ АЛГОРИТМІВ ІЗ ПОВТОРЕННЯМ»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5400904"/>
            <a:ext cx="1295400" cy="1441971"/>
            <a:chOff x="182930" y="47661"/>
            <a:chExt cx="1295400" cy="1441971"/>
          </a:xfrm>
        </p:grpSpPr>
        <p:pic>
          <p:nvPicPr>
            <p:cNvPr id="12" name="Picture 60" descr="3D_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" name="Picture 2" descr="http://dsvload.net/uploads/posts/2011-08/thumbs/1313667626_scratchcat-smal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10" y="3318855"/>
            <a:ext cx="785491" cy="10711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2985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638" y="2752712"/>
            <a:ext cx="8044817" cy="282630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http://yak-prosto.com/images/3/d/yak-vidaliti-vsi-povidomlennya-z-poshtovoyi-skrin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50286"/>
            <a:ext cx="3052918" cy="1679105"/>
          </a:xfrm>
          <a:prstGeom prst="rect">
            <a:avLst/>
          </a:prstGeom>
          <a:noFill/>
          <a:effectLst>
            <a:glow rad="127000">
              <a:schemeClr val="accent1">
                <a:alpha val="9000"/>
              </a:schemeClr>
            </a:glow>
            <a:softEdge rad="838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63163">
            <a:off x="307458" y="244667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2988" y="242851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Описание: Описание: http://litery.net/images/7kl/samostiyno.jpg">
            <a:hlinkClick r:id="" action="ppaction://noaction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5216" y="5853737"/>
            <a:ext cx="1180546" cy="1021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65856" y="2677999"/>
            <a:ext cx="7576379" cy="64698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0" lvl="5"/>
            <a:r>
              <a:rPr lang="uk-UA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Завдання</a:t>
            </a: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sz="2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6" action="ppaction://hlinksldjump"/>
              </a:rPr>
              <a:t>Фанфари</a:t>
            </a:r>
            <a:endParaRPr lang="uk-UA" sz="2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4500" y="3498190"/>
            <a:ext cx="7533672" cy="64698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0" lvl="5"/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Завдання</a:t>
            </a: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hlinkClick r:id="rId7" action="ppaction://hlinksldjump"/>
              </a:rPr>
              <a:t>Квітка</a:t>
            </a:r>
            <a:r>
              <a:rPr lang="uk-UA" sz="2800" b="1" dirty="0" smtClean="0">
                <a:solidFill>
                  <a:schemeClr val="tx1"/>
                </a:solidFill>
                <a:hlinkClick r:id="rId8" action="ppaction://hlinksldjump"/>
              </a:rPr>
              <a:t> </a:t>
            </a:r>
            <a:endParaRPr lang="uk-UA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-16062" y="188640"/>
            <a:ext cx="1295400" cy="1441971"/>
            <a:chOff x="182930" y="47661"/>
            <a:chExt cx="1295400" cy="1441971"/>
          </a:xfrm>
        </p:grpSpPr>
        <p:pic>
          <p:nvPicPr>
            <p:cNvPr id="24" name="Picture 60" descr="3D_2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 flipH="1">
            <a:off x="7908851" y="126574"/>
            <a:ext cx="1092317" cy="1441971"/>
            <a:chOff x="182930" y="47661"/>
            <a:chExt cx="1295400" cy="1441971"/>
          </a:xfrm>
        </p:grpSpPr>
        <p:pic>
          <p:nvPicPr>
            <p:cNvPr id="27" name="Picture 60" descr="3D_2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Заголовок 1"/>
          <p:cNvSpPr>
            <a:spLocks noGrp="1"/>
          </p:cNvSpPr>
          <p:nvPr>
            <p:ph type="body" idx="4294967295"/>
          </p:nvPr>
        </p:nvSpPr>
        <p:spPr>
          <a:xfrm>
            <a:off x="1763688" y="113616"/>
            <a:ext cx="5975281" cy="1008063"/>
          </a:xfrm>
          <a:prstGeom prst="snip2SameRect">
            <a:avLst/>
          </a:prstGeom>
          <a:solidFill>
            <a:schemeClr val="bg1"/>
          </a:solidFill>
          <a:effectLst>
            <a:glow rad="127000">
              <a:schemeClr val="accent1">
                <a:alpha val="17000"/>
              </a:schemeClr>
            </a:glow>
            <a:reflection blurRad="6350" stA="52000" endA="300" endPos="35000" dir="5400000" sy="-100000" algn="bl" rotWithShape="0"/>
            <a:softEdge rad="6350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ЗАВДАННЯ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493"/>
          <a:stretch>
            <a:fillRect/>
          </a:stretch>
        </p:blipFill>
        <p:spPr bwMode="auto">
          <a:xfrm>
            <a:off x="1763688" y="189828"/>
            <a:ext cx="1220627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9348" y="1196934"/>
            <a:ext cx="2769934" cy="8673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855176" y="5039950"/>
            <a:ext cx="7533248" cy="64698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0" lvl="5">
              <a:spcAft>
                <a:spcPts val="1200"/>
              </a:spcAft>
            </a:pPr>
            <a:r>
              <a:rPr lang="uk-UA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Завдання</a:t>
            </a: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13" action="ppaction://hlinksldjump"/>
              </a:rPr>
              <a:t>Веселка</a:t>
            </a:r>
            <a:endParaRPr lang="uk-UA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6014" y="-11620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59316" y="4290278"/>
            <a:ext cx="7531831" cy="64698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0" lvl="5">
              <a:spcAft>
                <a:spcPts val="1200"/>
              </a:spcAft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Завдання</a:t>
            </a: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32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hlinkClick r:id="rId8" action="ppaction://hlinksldjump"/>
              </a:rPr>
              <a:t>Манеж</a:t>
            </a:r>
            <a:endParaRPr lang="uk-UA" sz="2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2" descr="http://dsvload.net/uploads/posts/2011-08/thumbs/1313667626_scratchcat-smal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626" y="2660142"/>
            <a:ext cx="500646" cy="6826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dsvload.net/uploads/posts/2011-08/thumbs/1313667626_scratchcat-smal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626" y="3498190"/>
            <a:ext cx="500646" cy="6826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dsvload.net/uploads/posts/2011-08/thumbs/1313667626_scratchcat-smal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626" y="4254565"/>
            <a:ext cx="500646" cy="6826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dsvload.net/uploads/posts/2011-08/thumbs/1313667626_scratchcat-smal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856" y="5039950"/>
            <a:ext cx="500646" cy="6826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5430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43508" y="1268760"/>
            <a:ext cx="8856984" cy="5472608"/>
          </a:xfrm>
          <a:prstGeom prst="foldedCorner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511043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75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59832" y="294770"/>
            <a:ext cx="5616035" cy="5349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Повторення</a:t>
            </a:r>
            <a:endParaRPr lang="uk-UA" sz="4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0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" y="90047"/>
            <a:ext cx="2769934" cy="8673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8207734" y="6476185"/>
            <a:ext cx="936266" cy="33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148" y="900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9670" y="1759967"/>
            <a:ext cx="858082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Завдання</a:t>
            </a:r>
            <a:r>
              <a:rPr lang="uk-UA" sz="2000" b="1" i="1" dirty="0" smtClean="0"/>
              <a:t>.</a:t>
            </a:r>
            <a:r>
              <a:rPr lang="ru-RU" sz="2000" baseline="-25000" dirty="0"/>
              <a:t> </a:t>
            </a:r>
            <a:r>
              <a:rPr lang="uk-UA" sz="2000" dirty="0" smtClean="0"/>
              <a:t>Зміни проект </a:t>
            </a:r>
            <a:r>
              <a:rPr lang="uk-UA" sz="2000" i="1" dirty="0" smtClean="0"/>
              <a:t>Фанфари</a:t>
            </a:r>
            <a:r>
              <a:rPr lang="uk-UA" sz="2000" b="1" dirty="0" smtClean="0"/>
              <a:t> </a:t>
            </a:r>
            <a:r>
              <a:rPr lang="uk-UA" sz="2000" dirty="0" smtClean="0"/>
              <a:t>так, щоб мелодію виконували духові інструменти, а в алгоритмі було використано найменшу кількість команд</a:t>
            </a:r>
            <a:endParaRPr lang="uk-UA" sz="2000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68333" y="1052736"/>
            <a:ext cx="8604956" cy="707231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Вправа </a:t>
            </a:r>
            <a:r>
              <a:rPr lang="uk-UA" sz="2400" b="1" dirty="0">
                <a:solidFill>
                  <a:srgbClr val="0070C0"/>
                </a:solidFill>
              </a:rPr>
              <a:t>1. </a:t>
            </a:r>
            <a:r>
              <a:rPr lang="uk-UA" sz="2400" b="1" dirty="0" smtClean="0">
                <a:solidFill>
                  <a:schemeClr val="tx1"/>
                </a:solidFill>
              </a:rPr>
              <a:t>Фанфари</a:t>
            </a:r>
            <a:endParaRPr lang="uk-UA" sz="2400" b="1" dirty="0">
              <a:solidFill>
                <a:schemeClr val="tx1"/>
              </a:solidFill>
              <a:cs typeface="Calibr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3195603"/>
              </p:ext>
            </p:extLst>
          </p:nvPr>
        </p:nvGraphicFramePr>
        <p:xfrm>
          <a:off x="184848" y="2636912"/>
          <a:ext cx="8774304" cy="3632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7825349"/>
                <a:gridCol w="58891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uk-UA" sz="1800" noProof="0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0" u="none" strike="noStrike" kern="1200" baseline="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Завдання </a:t>
                      </a:r>
                      <a:endParaRPr lang="uk-UA" sz="1800" noProof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Бали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</a:tr>
              <a:tr h="355637"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/>
                        <a:t>1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 середовищі </a:t>
                      </a:r>
                      <a:r>
                        <a:rPr lang="uk-UA" sz="18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Скретч</a:t>
                      </a:r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відкрий проект </a:t>
                      </a:r>
                      <a:r>
                        <a:rPr lang="uk-UA" sz="18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Фанфари,</a:t>
                      </a:r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збережений у папці </a:t>
                      </a:r>
                      <a:r>
                        <a:rPr lang="uk-UA" sz="18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Навчальні проекти.</a:t>
                      </a:r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Запусти його на виконання. Переконайся, що мелодія фанфар звучить тричі</a:t>
                      </a:r>
                      <a:endParaRPr lang="uk-UA" sz="18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/>
                        <a:t>2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56"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/>
                        <a:t>2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Зміни параметри команди </a:t>
                      </a:r>
                      <a:r>
                        <a:rPr lang="uk-UA" sz="18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Задати інструмент</a:t>
                      </a:r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так, щоб мелодію виконували духові інструменти</a:t>
                      </a:r>
                      <a:endParaRPr lang="uk-UA" sz="18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/>
                        <a:t>1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62"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/>
                        <a:t>3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Виділи команди, що повторюються, та помісти їх у тіло циклу, обравши потрібну команду повторення</a:t>
                      </a:r>
                      <a:endParaRPr lang="uk-UA" sz="18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/>
                        <a:t>3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32">
                <a:tc>
                  <a:txBody>
                    <a:bodyPr/>
                    <a:lstStyle/>
                    <a:p>
                      <a:pPr algn="ctr"/>
                      <a:r>
                        <a:rPr lang="uk-UA" sz="1800" baseline="0" noProof="0" smtClean="0"/>
                        <a:t>4</a:t>
                      </a:r>
                      <a:endParaRPr lang="uk-UA" sz="1800" baseline="0" noProof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Видали зайві команди. Запусти програму на виконання та переконайся, що мелодія не змінилась</a:t>
                      </a:r>
                      <a:endParaRPr lang="uk-UA" sz="18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/>
                        <a:t>2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71"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/>
                        <a:t>5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Збережи проект з іменем </a:t>
                      </a:r>
                      <a:r>
                        <a:rPr lang="uk-UA" sz="18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Фанфари</a:t>
                      </a:r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 своїй структурі папок</a:t>
                      </a:r>
                      <a:endParaRPr lang="uk-UA" sz="18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/>
                        <a:t>1</a:t>
                      </a:r>
                      <a:endParaRPr lang="uk-UA" sz="18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4893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43508" y="1268760"/>
            <a:ext cx="8856984" cy="5472608"/>
          </a:xfrm>
          <a:prstGeom prst="foldedCorner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511043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75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59832" y="294770"/>
            <a:ext cx="5616035" cy="5349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Повторення</a:t>
            </a:r>
            <a:endParaRPr lang="uk-UA" sz="4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0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" y="90047"/>
            <a:ext cx="2769934" cy="8673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148" y="900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280" y="1759967"/>
            <a:ext cx="8580824" cy="12311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/>
              <a:t>Завдання</a:t>
            </a:r>
            <a:r>
              <a:rPr lang="uk-UA" sz="2000" b="1" i="1" dirty="0" smtClean="0"/>
              <a:t>.</a:t>
            </a:r>
            <a:r>
              <a:rPr lang="ru-RU" sz="2000" baseline="-25000" dirty="0"/>
              <a:t> </a:t>
            </a:r>
            <a:r>
              <a:rPr lang="uk-UA" dirty="0" smtClean="0"/>
              <a:t>Засобами графічного редактора подай алгоритм створення квітки</a:t>
            </a:r>
          </a:p>
          <a:p>
            <a:r>
              <a:rPr lang="uk-UA" dirty="0" smtClean="0"/>
              <a:t>з одного фрагмента — пелюстки. Скористайся одним із шаблонів структури повторення, який збережено у файлі </a:t>
            </a:r>
            <a:r>
              <a:rPr lang="uk-UA" i="1" dirty="0" smtClean="0"/>
              <a:t>Алгоритми і виконавці/Повторення_ </a:t>
            </a:r>
            <a:r>
              <a:rPr lang="uk-UA" i="1" dirty="0" err="1" smtClean="0"/>
              <a:t>шаблони.ірд</a:t>
            </a:r>
            <a:r>
              <a:rPr lang="uk-UA" i="1" dirty="0" smtClean="0"/>
              <a:t>,</a:t>
            </a:r>
            <a:r>
              <a:rPr lang="uk-UA" b="1" dirty="0" smtClean="0"/>
              <a:t> </a:t>
            </a:r>
            <a:r>
              <a:rPr lang="uk-UA" dirty="0" smtClean="0"/>
              <a:t>та фрагментом проекту в середовищі </a:t>
            </a:r>
            <a:r>
              <a:rPr lang="uk-UA" i="1" dirty="0" smtClean="0"/>
              <a:t>Скретч</a:t>
            </a:r>
            <a:endParaRPr lang="uk-UA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68333" y="1052736"/>
            <a:ext cx="8604956" cy="707231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Вправа 2. </a:t>
            </a:r>
            <a:r>
              <a:rPr lang="uk-UA" sz="2400" b="1" dirty="0" smtClean="0">
                <a:solidFill>
                  <a:schemeClr val="tx1"/>
                </a:solidFill>
              </a:rPr>
              <a:t>Квітка</a:t>
            </a:r>
            <a:endParaRPr lang="uk-UA" sz="2400" b="1" dirty="0">
              <a:solidFill>
                <a:schemeClr val="tx1"/>
              </a:solidFill>
              <a:cs typeface="Calibr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5580476"/>
              </p:ext>
            </p:extLst>
          </p:nvPr>
        </p:nvGraphicFramePr>
        <p:xfrm>
          <a:off x="142844" y="3011271"/>
          <a:ext cx="8774304" cy="3561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5099793"/>
                <a:gridCol w="2725556"/>
                <a:gridCol w="58891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uk-UA" noProof="0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Завдання </a:t>
                      </a:r>
                      <a:endParaRPr lang="uk-UA" noProof="0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Бали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</a:tr>
              <a:tr h="355637"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/>
                        <a:t>1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графічному редакторі відкрий файл </a:t>
                      </a:r>
                      <a:r>
                        <a:rPr lang="uk-UA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Алгоритми і виконавці/</a:t>
                      </a:r>
                      <a:r>
                        <a:rPr lang="uk-UA" sz="1800" b="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Повторення_шаблони.ір</a:t>
                      </a:r>
                      <a:r>
                        <a:rPr lang="en-US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1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56"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/>
                        <a:t>2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Обери один із шаблонів структури повторення та видали шаблон, що не буде використовуватись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2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62"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/>
                        <a:t>3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фігуру              запиши висловлювання, істинність якого за­безпечить завершення створення потрібного зображення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2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610">
                <a:tc>
                  <a:txBody>
                    <a:bodyPr/>
                    <a:lstStyle/>
                    <a:p>
                      <a:pPr algn="ctr"/>
                      <a:r>
                        <a:rPr lang="uk-UA" sz="1400" baseline="0" noProof="0" smtClean="0"/>
                        <a:t>4</a:t>
                      </a:r>
                      <a:endParaRPr lang="uk-UA" sz="1400" baseline="0" noProof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фігури          запиши відповідні команди руху, повороту та копіювання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2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71"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/>
                        <a:t>5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Збережи файл з іменем </a:t>
                      </a:r>
                      <a:r>
                        <a:rPr lang="uk-UA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Алгоритм_квітка.</a:t>
                      </a:r>
                      <a:r>
                        <a:rPr lang="en-US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jpg</a:t>
                      </a: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своїй струк­турі папок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1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148" y="2028169"/>
            <a:ext cx="708062" cy="694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7198" y="3645023"/>
            <a:ext cx="2410536" cy="15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9862" y="4869160"/>
            <a:ext cx="447675" cy="31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812" y="5877272"/>
            <a:ext cx="466725" cy="24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8207734" y="6643686"/>
            <a:ext cx="936266" cy="16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1396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43508" y="1268760"/>
            <a:ext cx="8856984" cy="5472608"/>
          </a:xfrm>
          <a:prstGeom prst="foldedCorner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511043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75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59832" y="294770"/>
            <a:ext cx="5616035" cy="5349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Повторення</a:t>
            </a:r>
            <a:endParaRPr lang="uk-UA" sz="4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0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" y="90047"/>
            <a:ext cx="2769934" cy="8673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148" y="900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280" y="1759967"/>
            <a:ext cx="858082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Завдання</a:t>
            </a:r>
            <a:r>
              <a:rPr lang="uk-UA" sz="2000" b="1" i="1" dirty="0" smtClean="0"/>
              <a:t>.</a:t>
            </a:r>
            <a:r>
              <a:rPr lang="uk-UA" sz="2000" dirty="0"/>
              <a:t> Створи проект </a:t>
            </a:r>
            <a:r>
              <a:rPr lang="uk-UA" sz="2000" i="1" dirty="0"/>
              <a:t>Манеж,</a:t>
            </a:r>
            <a:r>
              <a:rPr lang="uk-UA" sz="2000" b="1" dirty="0"/>
              <a:t> </a:t>
            </a:r>
            <a:r>
              <a:rPr lang="uk-UA" sz="2000" dirty="0"/>
              <a:t>у якому кінь рухатиметься по колу, поки програму не буде зупинено</a:t>
            </a:r>
            <a:r>
              <a:rPr lang="ru-RU" sz="2000" baseline="-25000" dirty="0" smtClean="0"/>
              <a:t> </a:t>
            </a:r>
            <a:endParaRPr lang="uk-UA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68333" y="1052736"/>
            <a:ext cx="8604956" cy="707231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Вправа </a:t>
            </a:r>
            <a:r>
              <a:rPr lang="en-US" sz="2400" b="1" dirty="0" smtClean="0">
                <a:solidFill>
                  <a:srgbClr val="0070C0"/>
                </a:solidFill>
              </a:rPr>
              <a:t>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  <a:r>
              <a:rPr lang="uk-UA" sz="2400" b="1" dirty="0" smtClean="0">
                <a:solidFill>
                  <a:schemeClr val="tx1"/>
                </a:solidFill>
              </a:rPr>
              <a:t>Манеж</a:t>
            </a:r>
            <a:endParaRPr lang="uk-UA" sz="2400" b="1" dirty="0">
              <a:solidFill>
                <a:schemeClr val="tx1"/>
              </a:solidFill>
              <a:cs typeface="Calibr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8569465"/>
              </p:ext>
            </p:extLst>
          </p:nvPr>
        </p:nvGraphicFramePr>
        <p:xfrm>
          <a:off x="214282" y="2516402"/>
          <a:ext cx="8774304" cy="4270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5254133"/>
                <a:gridCol w="2571216"/>
                <a:gridCol w="588915"/>
              </a:tblGrid>
              <a:tr h="378432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uk-UA" noProof="0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b="1" i="0" u="none" strike="noStrike" kern="1200" baseline="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Завдання </a:t>
                      </a:r>
                      <a:endParaRPr lang="uk-UA" noProof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Бали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</a:tr>
              <a:tr h="355637"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/>
                        <a:t>1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середовищі </a:t>
                      </a:r>
                      <a:r>
                        <a:rPr lang="uk-UA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Скретч</a:t>
                      </a:r>
                      <a:r>
                        <a:rPr lang="uk-UA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створи новий проект. Збережи його з іменем </a:t>
                      </a:r>
                      <a:r>
                        <a:rPr lang="uk-UA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Прізвище_Манеж,</a:t>
                      </a:r>
                      <a:r>
                        <a:rPr lang="uk-UA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вказавши своє прізвище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1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56"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/>
                        <a:t>2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Зміни образ виконавця алгоритму </a:t>
                      </a:r>
                      <a:r>
                        <a:rPr lang="uk-UA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Рудий кіт</a:t>
                      </a:r>
                      <a:r>
                        <a:rPr lang="uk-UA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uk-UA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Кінь,</a:t>
                      </a:r>
                      <a:r>
                        <a:rPr lang="uk-UA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імпор­тувавши його із папки </a:t>
                      </a:r>
                      <a:r>
                        <a:rPr lang="uk-UA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Тварини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2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62"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/>
                        <a:t>3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Зміни вигляд сцени на </a:t>
                      </a:r>
                      <a:r>
                        <a:rPr lang="uk-UA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Ігрове поле</a:t>
                      </a:r>
                      <a:r>
                        <a:rPr lang="uk-UA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playing</a:t>
                      </a:r>
                      <a:r>
                        <a:rPr lang="ru-RU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field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із папки </a:t>
                      </a:r>
                      <a:r>
                        <a:rPr lang="uk-UA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 </a:t>
                      </a:r>
                      <a:r>
                        <a:rPr lang="ru-RU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</a:t>
                      </a:r>
                      <a:r>
                        <a:rPr lang="ru-RU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2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328">
                <a:tc>
                  <a:txBody>
                    <a:bodyPr/>
                    <a:lstStyle/>
                    <a:p>
                      <a:pPr algn="ctr"/>
                      <a:r>
                        <a:rPr lang="uk-UA" sz="1400" baseline="0" noProof="0" smtClean="0"/>
                        <a:t>4</a:t>
                      </a:r>
                      <a:endParaRPr lang="uk-UA" sz="1400" baseline="0" noProof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Обери, які із запропонованих дій мають міститись в тілі циклу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2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92"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/>
                        <a:t>5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Додай до програми команди, які повторюватимуть обрані згідно умови завдання</a:t>
                      </a:r>
                      <a:endParaRPr lang="uk-UA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40904">
                <a:tc vMerge="1">
                  <a:txBody>
                    <a:bodyPr/>
                    <a:lstStyle/>
                    <a:p>
                      <a:pPr algn="ctr"/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2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368"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 smtClean="0"/>
                        <a:t>6</a:t>
                      </a:r>
                      <a:endParaRPr lang="uk-UA" sz="140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uk-UA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Запусти складену програму на виконання. Збережи проект і заверши роботу із середовищем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1</a:t>
                      </a:r>
                      <a:endParaRPr lang="uk-UA" noProof="0" dirty="0"/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1023" y="3789040"/>
            <a:ext cx="228671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8207734" y="6628628"/>
            <a:ext cx="936266" cy="18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9056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43508" y="1268760"/>
            <a:ext cx="8856984" cy="5472608"/>
          </a:xfrm>
          <a:prstGeom prst="foldedCorner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511043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75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59832" y="294770"/>
            <a:ext cx="5616035" cy="5349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Повторення</a:t>
            </a:r>
            <a:endParaRPr lang="uk-UA" sz="4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0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" y="90047"/>
            <a:ext cx="2769934" cy="8673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148" y="9004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280" y="1692504"/>
            <a:ext cx="8580824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Завдання</a:t>
            </a:r>
            <a:r>
              <a:rPr lang="uk-UA" sz="2000" b="1" i="1" dirty="0" smtClean="0"/>
              <a:t>.</a:t>
            </a:r>
            <a:r>
              <a:rPr lang="uk-UA" sz="2000" dirty="0"/>
              <a:t> Створи проект, за яким для об’єкта </a:t>
            </a:r>
            <a:r>
              <a:rPr lang="uk-UA" sz="2000" i="1" dirty="0" smtClean="0"/>
              <a:t>Ноутбук </a:t>
            </a:r>
            <a:r>
              <a:rPr lang="uk-UA" sz="2000" dirty="0" smtClean="0"/>
              <a:t>буде</a:t>
            </a:r>
            <a:r>
              <a:rPr lang="uk-UA" sz="2000" i="1" dirty="0" smtClean="0"/>
              <a:t> </a:t>
            </a:r>
            <a:r>
              <a:rPr lang="uk-UA" sz="2000" dirty="0" smtClean="0"/>
              <a:t>послідовно </a:t>
            </a:r>
            <a:r>
              <a:rPr lang="uk-UA" sz="2000" dirty="0"/>
              <a:t>з інтервалом</a:t>
            </a:r>
            <a:r>
              <a:rPr lang="uk-UA" dirty="0"/>
              <a:t> </a:t>
            </a:r>
            <a:r>
              <a:rPr lang="uk-UA" b="1" dirty="0"/>
              <a:t>1 </a:t>
            </a:r>
            <a:r>
              <a:rPr lang="uk-UA" sz="2000" dirty="0"/>
              <a:t>с змінюватись колір екрана так, як змінюються кольори </a:t>
            </a:r>
            <a:r>
              <a:rPr lang="uk-UA" sz="2000" dirty="0" smtClean="0"/>
              <a:t>веселки</a:t>
            </a:r>
          </a:p>
          <a:p>
            <a:pPr algn="just"/>
            <a:r>
              <a:rPr lang="uk-UA" sz="2000" dirty="0" smtClean="0"/>
              <a:t> </a:t>
            </a:r>
            <a:endParaRPr lang="uk-UA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68333" y="1052736"/>
            <a:ext cx="8604956" cy="707231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Вправа 4. </a:t>
            </a:r>
            <a:r>
              <a:rPr lang="uk-UA" sz="2400" b="1" dirty="0" smtClean="0">
                <a:solidFill>
                  <a:schemeClr val="tx1"/>
                </a:solidFill>
              </a:rPr>
              <a:t>Веселка</a:t>
            </a:r>
            <a:endParaRPr lang="uk-UA" sz="2400" b="1" dirty="0">
              <a:solidFill>
                <a:schemeClr val="tx1"/>
              </a:solidFill>
              <a:cs typeface="Calibri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7445899"/>
              </p:ext>
            </p:extLst>
          </p:nvPr>
        </p:nvGraphicFramePr>
        <p:xfrm>
          <a:off x="170354" y="2780928"/>
          <a:ext cx="8774304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5254133"/>
                <a:gridCol w="2571216"/>
                <a:gridCol w="588915"/>
              </a:tblGrid>
              <a:tr h="162408">
                <a:tc>
                  <a:txBody>
                    <a:bodyPr/>
                    <a:lstStyle/>
                    <a:p>
                      <a:pPr algn="ctr"/>
                      <a:r>
                        <a:rPr lang="uk-UA" sz="16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uk-UA" sz="1600" noProof="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Завдання </a:t>
                      </a:r>
                      <a:endParaRPr lang="uk-UA" sz="1600" noProof="0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Бали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</a:tr>
              <a:tr h="355637">
                <a:tc>
                  <a:txBody>
                    <a:bodyPr/>
                    <a:lstStyle/>
                    <a:p>
                      <a:pPr algn="just"/>
                      <a:r>
                        <a:rPr lang="uk-UA" sz="1600" noProof="0" dirty="0" smtClean="0"/>
                        <a:t>1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uk-UA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середовищі </a:t>
                      </a:r>
                      <a:r>
                        <a:rPr lang="uk-UA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Скретч</a:t>
                      </a:r>
                      <a:r>
                        <a:rPr lang="uk-UA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створи новий проект. Збережи його з іменем </a:t>
                      </a:r>
                      <a:r>
                        <a:rPr lang="uk-UA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Прізвище_Веселка,</a:t>
                      </a:r>
                      <a:r>
                        <a:rPr lang="uk-UA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вказавши своє прізвище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1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56">
                <a:tc>
                  <a:txBody>
                    <a:bodyPr/>
                    <a:lstStyle/>
                    <a:p>
                      <a:pPr algn="just"/>
                      <a:r>
                        <a:rPr lang="uk-UA" sz="1600" noProof="0" dirty="0" smtClean="0"/>
                        <a:t>2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Із папки </a:t>
                      </a:r>
                      <a:r>
                        <a:rPr lang="uk-UA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Предмети</a:t>
                      </a:r>
                      <a:r>
                        <a:rPr lang="uk-UA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Things</a:t>
                      </a:r>
                      <a:r>
                        <a:rPr lang="uk-UA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uk-UA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імпортуй новий образ виконав­ця — </a:t>
                      </a:r>
                      <a:r>
                        <a:rPr lang="uk-UA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Ноутбук (</a:t>
                      </a:r>
                      <a:r>
                        <a:rPr lang="en-US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laptop</a:t>
                      </a:r>
                      <a:r>
                        <a:rPr lang="ru-RU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1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62">
                <a:tc>
                  <a:txBody>
                    <a:bodyPr/>
                    <a:lstStyle/>
                    <a:p>
                      <a:pPr algn="just"/>
                      <a:r>
                        <a:rPr lang="uk-UA" sz="1600" noProof="0" dirty="0" smtClean="0"/>
                        <a:t>3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Скопіюй образ ще 7 разів, для кожного з образів зміни ви­гляд так, щоб екран був потрібного кольору. Скористайся при цьому вбудованим графічним редактором середовища Скретч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3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328">
                <a:tc>
                  <a:txBody>
                    <a:bodyPr/>
                    <a:lstStyle/>
                    <a:p>
                      <a:pPr algn="just"/>
                      <a:r>
                        <a:rPr lang="uk-UA" sz="1600" baseline="0" noProof="0" smtClean="0"/>
                        <a:t>4</a:t>
                      </a:r>
                      <a:endParaRPr lang="uk-UA" sz="1600" baseline="0" noProof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Сплануй, які команди потрібні для того, щоб отримати на сцені результат, що відповідає умові задачі. Обери та перемісти потрібні команди в область побудови програми</a:t>
                      </a:r>
                      <a:endParaRPr lang="uk-UA" sz="1600" baseline="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4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96">
                <a:tc>
                  <a:txBody>
                    <a:bodyPr/>
                    <a:lstStyle/>
                    <a:p>
                      <a:pPr algn="just"/>
                      <a:r>
                        <a:rPr lang="uk-UA" sz="1600" noProof="0" dirty="0" smtClean="0"/>
                        <a:t>5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uk-UA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Запусти програму на виконання. Перевір, чи відповідають події на сцені умові завдання. Збережи проект і заверши роботу із середовищем</a:t>
                      </a:r>
                      <a:endParaRPr lang="uk-UA" sz="160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uk-UA" sz="1600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1</a:t>
                      </a:r>
                      <a:endParaRPr lang="uk-UA" sz="1600" noProof="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4792" y="2420888"/>
            <a:ext cx="1447800" cy="23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0920" y="3861048"/>
            <a:ext cx="1831031" cy="132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8207734" y="6476185"/>
            <a:ext cx="936266" cy="33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037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 flipH="1">
            <a:off x="7453747" y="45570"/>
            <a:ext cx="1438733" cy="1441971"/>
            <a:chOff x="182930" y="47661"/>
            <a:chExt cx="1295400" cy="1441971"/>
          </a:xfrm>
        </p:grpSpPr>
        <p:pic>
          <p:nvPicPr>
            <p:cNvPr id="24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70"/>
            <a:ext cx="1762752" cy="17627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нутый угол 9"/>
          <p:cNvSpPr/>
          <p:nvPr/>
        </p:nvSpPr>
        <p:spPr>
          <a:xfrm>
            <a:off x="287016" y="1142984"/>
            <a:ext cx="8856984" cy="5353804"/>
          </a:xfrm>
          <a:prstGeom prst="foldedCorner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42844" y="1285860"/>
            <a:ext cx="8712968" cy="5379593"/>
            <a:chOff x="179512" y="1217757"/>
            <a:chExt cx="8712968" cy="5379593"/>
          </a:xfrm>
        </p:grpSpPr>
        <p:sp>
          <p:nvSpPr>
            <p:cNvPr id="15" name="Полилиния 14"/>
            <p:cNvSpPr/>
            <p:nvPr/>
          </p:nvSpPr>
          <p:spPr>
            <a:xfrm>
              <a:off x="179512" y="1217757"/>
              <a:ext cx="8712968" cy="1914209"/>
            </a:xfrm>
            <a:custGeom>
              <a:avLst/>
              <a:gdLst>
                <a:gd name="connsiteX0" fmla="*/ 0 w 8712968"/>
                <a:gd name="connsiteY0" fmla="*/ 157517 h 1575174"/>
                <a:gd name="connsiteX1" fmla="*/ 157517 w 8712968"/>
                <a:gd name="connsiteY1" fmla="*/ 0 h 1575174"/>
                <a:gd name="connsiteX2" fmla="*/ 8555451 w 8712968"/>
                <a:gd name="connsiteY2" fmla="*/ 0 h 1575174"/>
                <a:gd name="connsiteX3" fmla="*/ 8712968 w 8712968"/>
                <a:gd name="connsiteY3" fmla="*/ 157517 h 1575174"/>
                <a:gd name="connsiteX4" fmla="*/ 8712968 w 8712968"/>
                <a:gd name="connsiteY4" fmla="*/ 1417657 h 1575174"/>
                <a:gd name="connsiteX5" fmla="*/ 8555451 w 8712968"/>
                <a:gd name="connsiteY5" fmla="*/ 1575174 h 1575174"/>
                <a:gd name="connsiteX6" fmla="*/ 157517 w 8712968"/>
                <a:gd name="connsiteY6" fmla="*/ 1575174 h 1575174"/>
                <a:gd name="connsiteX7" fmla="*/ 0 w 8712968"/>
                <a:gd name="connsiteY7" fmla="*/ 1417657 h 1575174"/>
                <a:gd name="connsiteX8" fmla="*/ 0 w 8712968"/>
                <a:gd name="connsiteY8" fmla="*/ 157517 h 15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2968" h="1575174">
                  <a:moveTo>
                    <a:pt x="0" y="157517"/>
                  </a:moveTo>
                  <a:cubicBezTo>
                    <a:pt x="0" y="70523"/>
                    <a:pt x="70523" y="0"/>
                    <a:pt x="157517" y="0"/>
                  </a:cubicBezTo>
                  <a:lnTo>
                    <a:pt x="8555451" y="0"/>
                  </a:lnTo>
                  <a:cubicBezTo>
                    <a:pt x="8642445" y="0"/>
                    <a:pt x="8712968" y="70523"/>
                    <a:pt x="8712968" y="157517"/>
                  </a:cubicBezTo>
                  <a:lnTo>
                    <a:pt x="8712968" y="1417657"/>
                  </a:lnTo>
                  <a:cubicBezTo>
                    <a:pt x="8712968" y="1504651"/>
                    <a:pt x="8642445" y="1575174"/>
                    <a:pt x="8555451" y="1575174"/>
                  </a:cubicBezTo>
                  <a:lnTo>
                    <a:pt x="157517" y="1575174"/>
                  </a:lnTo>
                  <a:cubicBezTo>
                    <a:pt x="70523" y="1575174"/>
                    <a:pt x="0" y="1504651"/>
                    <a:pt x="0" y="1417657"/>
                  </a:cubicBezTo>
                  <a:lnTo>
                    <a:pt x="0" y="157517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991551" tIns="91440" rIns="91441" bIns="91440" numCol="1" spcCol="1270" anchor="ctr" anchorCtr="0">
              <a:noAutofit/>
            </a:bodyPr>
            <a:lstStyle/>
            <a:p>
              <a:r>
                <a:rPr lang="uk-UA" smtClean="0"/>
                <a:t>Як створювати та редагувати зображення засобами графічного редактора;</a:t>
              </a:r>
            </a:p>
            <a:p>
              <a:r>
                <a:rPr lang="uk-UA" smtClean="0"/>
                <a:t>як завантажувати навчальне середовище виконання алгоритмів </a:t>
              </a:r>
              <a:r>
                <a:rPr lang="uk-UA" i="1" smtClean="0"/>
                <a:t>Скретч</a:t>
              </a:r>
              <a:r>
                <a:rPr lang="uk-UA" b="1" smtClean="0"/>
                <a:t>;</a:t>
              </a:r>
              <a:endParaRPr lang="uk-UA" smtClean="0"/>
            </a:p>
            <a:p>
              <a:r>
                <a:rPr lang="uk-UA" smtClean="0"/>
                <a:t>як створювати проект у середовищі </a:t>
              </a:r>
              <a:r>
                <a:rPr lang="uk-UA" i="1" smtClean="0"/>
                <a:t>Скретч</a:t>
              </a:r>
              <a:r>
                <a:rPr lang="uk-UA" b="1" smtClean="0"/>
                <a:t>;</a:t>
              </a:r>
              <a:endParaRPr lang="uk-UA" smtClean="0"/>
            </a:p>
            <a:p>
              <a:r>
                <a:rPr lang="uk-UA" smtClean="0"/>
                <a:t>як запускати на виконання створені в середовищі Скретч програми.</a:t>
              </a:r>
              <a:endParaRPr lang="uk-UA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37029" y="1714309"/>
              <a:ext cx="1742593" cy="1260139"/>
            </a:xfrm>
            <a:prstGeom prst="roundRect">
              <a:avLst>
                <a:gd name="adj" fmla="val 10000"/>
              </a:avLst>
            </a:prstGeom>
            <a:blipFill rotWithShape="1">
              <a:blip r:embed="rId5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179512" y="3289484"/>
              <a:ext cx="8712968" cy="1575174"/>
            </a:xfrm>
            <a:custGeom>
              <a:avLst/>
              <a:gdLst>
                <a:gd name="connsiteX0" fmla="*/ 0 w 8712968"/>
                <a:gd name="connsiteY0" fmla="*/ 157517 h 1575174"/>
                <a:gd name="connsiteX1" fmla="*/ 157517 w 8712968"/>
                <a:gd name="connsiteY1" fmla="*/ 0 h 1575174"/>
                <a:gd name="connsiteX2" fmla="*/ 8555451 w 8712968"/>
                <a:gd name="connsiteY2" fmla="*/ 0 h 1575174"/>
                <a:gd name="connsiteX3" fmla="*/ 8712968 w 8712968"/>
                <a:gd name="connsiteY3" fmla="*/ 157517 h 1575174"/>
                <a:gd name="connsiteX4" fmla="*/ 8712968 w 8712968"/>
                <a:gd name="connsiteY4" fmla="*/ 1417657 h 1575174"/>
                <a:gd name="connsiteX5" fmla="*/ 8555451 w 8712968"/>
                <a:gd name="connsiteY5" fmla="*/ 1575174 h 1575174"/>
                <a:gd name="connsiteX6" fmla="*/ 157517 w 8712968"/>
                <a:gd name="connsiteY6" fmla="*/ 1575174 h 1575174"/>
                <a:gd name="connsiteX7" fmla="*/ 0 w 8712968"/>
                <a:gd name="connsiteY7" fmla="*/ 1417657 h 1575174"/>
                <a:gd name="connsiteX8" fmla="*/ 0 w 8712968"/>
                <a:gd name="connsiteY8" fmla="*/ 157517 h 15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2968" h="1575174">
                  <a:moveTo>
                    <a:pt x="0" y="157517"/>
                  </a:moveTo>
                  <a:cubicBezTo>
                    <a:pt x="0" y="70523"/>
                    <a:pt x="70523" y="0"/>
                    <a:pt x="157517" y="0"/>
                  </a:cubicBezTo>
                  <a:lnTo>
                    <a:pt x="8555451" y="0"/>
                  </a:lnTo>
                  <a:cubicBezTo>
                    <a:pt x="8642445" y="0"/>
                    <a:pt x="8712968" y="70523"/>
                    <a:pt x="8712968" y="157517"/>
                  </a:cubicBezTo>
                  <a:lnTo>
                    <a:pt x="8712968" y="1417657"/>
                  </a:lnTo>
                  <a:cubicBezTo>
                    <a:pt x="8712968" y="1504651"/>
                    <a:pt x="8642445" y="1575174"/>
                    <a:pt x="8555451" y="1575174"/>
                  </a:cubicBezTo>
                  <a:lnTo>
                    <a:pt x="157517" y="1575174"/>
                  </a:lnTo>
                  <a:cubicBezTo>
                    <a:pt x="70523" y="1575174"/>
                    <a:pt x="0" y="1504651"/>
                    <a:pt x="0" y="1417657"/>
                  </a:cubicBezTo>
                  <a:lnTo>
                    <a:pt x="0" y="1575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551" tIns="91440" rIns="91441" bIns="91440" numCol="1" spcCol="1270" anchor="ctr" anchorCtr="0">
              <a:noAutofit/>
            </a:bodyPr>
            <a:lstStyle/>
            <a:p>
              <a:pPr marL="354013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У папці </a:t>
              </a:r>
              <a:r>
                <a:rPr lang="uk-UA" sz="2400" b="1" i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Прізвище Ім’я</a:t>
              </a:r>
              <a:r>
                <a:rPr lang="uk-UA" sz="2400" b="1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400" b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створи папку</a:t>
              </a:r>
              <a:r>
                <a:rPr lang="en-US" sz="2400" b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400" b="1" i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Практична робота 4</a:t>
              </a:r>
              <a:endParaRPr lang="uk-UA" sz="2400" b="1" kern="12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37029" y="3447001"/>
              <a:ext cx="1742593" cy="1260139"/>
            </a:xfrm>
            <a:prstGeom prst="roundRect">
              <a:avLst>
                <a:gd name="adj" fmla="val 10000"/>
              </a:avLst>
            </a:prstGeom>
            <a:blipFill rotWithShape="1">
              <a:blip r:embed="rId6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179512" y="5022176"/>
              <a:ext cx="8712968" cy="1575174"/>
            </a:xfrm>
            <a:custGeom>
              <a:avLst/>
              <a:gdLst>
                <a:gd name="connsiteX0" fmla="*/ 0 w 8712968"/>
                <a:gd name="connsiteY0" fmla="*/ 157517 h 1575174"/>
                <a:gd name="connsiteX1" fmla="*/ 157517 w 8712968"/>
                <a:gd name="connsiteY1" fmla="*/ 0 h 1575174"/>
                <a:gd name="connsiteX2" fmla="*/ 8555451 w 8712968"/>
                <a:gd name="connsiteY2" fmla="*/ 0 h 1575174"/>
                <a:gd name="connsiteX3" fmla="*/ 8712968 w 8712968"/>
                <a:gd name="connsiteY3" fmla="*/ 157517 h 1575174"/>
                <a:gd name="connsiteX4" fmla="*/ 8712968 w 8712968"/>
                <a:gd name="connsiteY4" fmla="*/ 1417657 h 1575174"/>
                <a:gd name="connsiteX5" fmla="*/ 8555451 w 8712968"/>
                <a:gd name="connsiteY5" fmla="*/ 1575174 h 1575174"/>
                <a:gd name="connsiteX6" fmla="*/ 157517 w 8712968"/>
                <a:gd name="connsiteY6" fmla="*/ 1575174 h 1575174"/>
                <a:gd name="connsiteX7" fmla="*/ 0 w 8712968"/>
                <a:gd name="connsiteY7" fmla="*/ 1417657 h 1575174"/>
                <a:gd name="connsiteX8" fmla="*/ 0 w 8712968"/>
                <a:gd name="connsiteY8" fmla="*/ 157517 h 15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2968" h="1575174">
                  <a:moveTo>
                    <a:pt x="0" y="157517"/>
                  </a:moveTo>
                  <a:cubicBezTo>
                    <a:pt x="0" y="70523"/>
                    <a:pt x="70523" y="0"/>
                    <a:pt x="157517" y="0"/>
                  </a:cubicBezTo>
                  <a:lnTo>
                    <a:pt x="8555451" y="0"/>
                  </a:lnTo>
                  <a:cubicBezTo>
                    <a:pt x="8642445" y="0"/>
                    <a:pt x="8712968" y="70523"/>
                    <a:pt x="8712968" y="157517"/>
                  </a:cubicBezTo>
                  <a:lnTo>
                    <a:pt x="8712968" y="1417657"/>
                  </a:lnTo>
                  <a:cubicBezTo>
                    <a:pt x="8712968" y="1504651"/>
                    <a:pt x="8642445" y="1575174"/>
                    <a:pt x="8555451" y="1575174"/>
                  </a:cubicBezTo>
                  <a:lnTo>
                    <a:pt x="157517" y="1575174"/>
                  </a:lnTo>
                  <a:cubicBezTo>
                    <a:pt x="70523" y="1575174"/>
                    <a:pt x="0" y="1504651"/>
                    <a:pt x="0" y="1417657"/>
                  </a:cubicBezTo>
                  <a:lnTo>
                    <a:pt x="0" y="1575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551" tIns="91440" rIns="91441" bIns="91440" numCol="1" spcCol="1270" anchor="ctr" anchorCtr="0">
              <a:noAutofit/>
            </a:bodyPr>
            <a:lstStyle/>
            <a:p>
              <a:pPr marL="354013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Під час виконання практичних завдань пам’ятай про правила безпеки життєдіяльності при роботі з комп’ютером</a:t>
              </a:r>
              <a:r>
                <a:rPr lang="uk-UA" sz="2400" b="1" kern="1200" smtClean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!</a:t>
              </a:r>
              <a:endParaRPr lang="uk-UA" sz="2400" b="1" kern="120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37029" y="5179694"/>
              <a:ext cx="1742593" cy="1260139"/>
            </a:xfrm>
            <a:prstGeom prst="roundRect">
              <a:avLst>
                <a:gd name="adj" fmla="val 10000"/>
              </a:avLst>
            </a:prstGeom>
            <a:blipFill rotWithShape="1">
              <a:blip r:embed="rId7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920293" y="132799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75008" y="308468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932960" y="487365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dsvload.net/uploads/posts/2011-08/thumbs/1313667626_scratchcat-sma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5258" y="110266"/>
            <a:ext cx="785491" cy="10711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9540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idx="4294967295"/>
          </p:nvPr>
        </p:nvSpPr>
        <p:spPr>
          <a:xfrm>
            <a:off x="1578936" y="136539"/>
            <a:ext cx="6840538" cy="5470525"/>
          </a:xfrm>
          <a:prstGeom prst="snip2SameRect">
            <a:avLst/>
          </a:prstGeom>
          <a:solidFill>
            <a:schemeClr val="bg1"/>
          </a:solidFill>
          <a:effectLst>
            <a:glow rad="127000">
              <a:schemeClr val="accent1">
                <a:alpha val="17000"/>
              </a:schemeClr>
            </a:glow>
            <a:reflection blurRad="6350" stA="52000" endA="300" endPos="35000" dir="5400000" sy="-100000" algn="bl" rotWithShape="0"/>
            <a:softEdge rad="635000"/>
          </a:effectLst>
          <a:scene3d>
            <a:camera prst="perspectiveRelaxed"/>
            <a:lightRig rig="threePt" dir="t"/>
          </a:scene3d>
          <a:sp3d>
            <a:bevelT w="101600" prst="riblet"/>
          </a:sp3d>
        </p:spPr>
        <p:txBody>
          <a:bodyPr anchor="b">
            <a:noAutofit/>
            <a:scene3d>
              <a:camera prst="perspectiveRelaxed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endParaRPr lang="uk-UA" sz="8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8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8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9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</a:t>
            </a:r>
            <a:r>
              <a:rPr lang="uk-UA" sz="11500" b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г</a:t>
            </a:r>
            <a:r>
              <a:rPr lang="uk-UA" sz="9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uk-UA" sz="88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д</a:t>
            </a:r>
            <a:r>
              <a:rPr lang="uk-UA" sz="115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й</a:t>
            </a:r>
            <a:b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8800" b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13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uk-UA" sz="96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б</a:t>
            </a:r>
            <a:r>
              <a:rPr lang="uk-UA" sz="9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</a:t>
            </a:r>
          </a:p>
        </p:txBody>
      </p:sp>
      <p:pic>
        <p:nvPicPr>
          <p:cNvPr id="3074" name="Picture 2" descr="http://yak-prosto.com/images/3/d/yak-vidaliti-vsi-povidomlennya-z-poshtovoyi-skr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818" y="3210804"/>
            <a:ext cx="3052918" cy="1679105"/>
          </a:xfrm>
          <a:prstGeom prst="rect">
            <a:avLst/>
          </a:prstGeom>
          <a:noFill/>
          <a:effectLst>
            <a:glow rad="127000">
              <a:schemeClr val="accent1">
                <a:alpha val="900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63163">
            <a:off x="1688168" y="277125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5827" y="274361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493"/>
          <a:stretch>
            <a:fillRect/>
          </a:stretch>
        </p:blipFill>
        <p:spPr bwMode="auto">
          <a:xfrm>
            <a:off x="755574" y="1110208"/>
            <a:ext cx="1220627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oldv.org/upload/iblock/85d/otlich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2131" y="3861048"/>
            <a:ext cx="1942641" cy="16123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299343" y="4966766"/>
            <a:ext cx="1295400" cy="1441971"/>
            <a:chOff x="182930" y="47661"/>
            <a:chExt cx="1295400" cy="1441971"/>
          </a:xfrm>
        </p:grpSpPr>
        <p:pic>
          <p:nvPicPr>
            <p:cNvPr id="20" name="Picture 60" descr="3D_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 flipH="1">
            <a:off x="7317961" y="260648"/>
            <a:ext cx="1438733" cy="1441971"/>
            <a:chOff x="182930" y="47661"/>
            <a:chExt cx="1295400" cy="1441971"/>
          </a:xfrm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05145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91" t="43542" r="28902" b="24066"/>
          <a:stretch/>
        </p:blipFill>
        <p:spPr bwMode="auto">
          <a:xfrm>
            <a:off x="827583" y="1945830"/>
            <a:ext cx="7776863" cy="299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1316" y="5043968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ФАНФАРИ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1113284" y="149577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314977" y="149577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 flipH="1">
            <a:off x="7739608" y="110217"/>
            <a:ext cx="1404392" cy="1441971"/>
            <a:chOff x="182930" y="47661"/>
            <a:chExt cx="1295400" cy="1441971"/>
          </a:xfrm>
        </p:grpSpPr>
        <p:pic>
          <p:nvPicPr>
            <p:cNvPr id="15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Скругленный прямоугольник 17"/>
          <p:cNvSpPr/>
          <p:nvPr/>
        </p:nvSpPr>
        <p:spPr>
          <a:xfrm>
            <a:off x="953187" y="6135964"/>
            <a:ext cx="6980332" cy="5788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Вправа </a:t>
            </a:r>
            <a:r>
              <a:rPr lang="uk-UA" sz="2800" b="1" dirty="0" smtClean="0">
                <a:solidFill>
                  <a:srgbClr val="0070C0"/>
                </a:solidFill>
              </a:rPr>
              <a:t>1.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Фанфари</a:t>
            </a: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979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29" t="42708" r="25973" b="28646"/>
          <a:stretch/>
        </p:blipFill>
        <p:spPr bwMode="auto">
          <a:xfrm>
            <a:off x="467544" y="1916832"/>
            <a:ext cx="8136904" cy="288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1316" y="5043968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КВІТКА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1113284" y="149577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314977" y="149577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 flipH="1">
            <a:off x="7739608" y="110217"/>
            <a:ext cx="1404392" cy="1441971"/>
            <a:chOff x="182930" y="47661"/>
            <a:chExt cx="1295400" cy="1441971"/>
          </a:xfrm>
        </p:grpSpPr>
        <p:pic>
          <p:nvPicPr>
            <p:cNvPr id="15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Скругленный прямоугольник 17"/>
          <p:cNvSpPr/>
          <p:nvPr/>
        </p:nvSpPr>
        <p:spPr>
          <a:xfrm>
            <a:off x="953187" y="6135964"/>
            <a:ext cx="6980332" cy="5788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Вправа </a:t>
            </a:r>
            <a:r>
              <a:rPr lang="uk-UA" sz="2800" b="1" dirty="0" smtClean="0">
                <a:solidFill>
                  <a:srgbClr val="0070C0"/>
                </a:solidFill>
              </a:rPr>
              <a:t>2.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Квітка</a:t>
            </a: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814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88" t="28542" r="28082" b="42291"/>
          <a:stretch/>
        </p:blipFill>
        <p:spPr bwMode="auto">
          <a:xfrm>
            <a:off x="929789" y="1898956"/>
            <a:ext cx="7298902" cy="290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1316" y="5043968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МАНЕЖ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1113284" y="149577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314977" y="149577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 flipH="1">
            <a:off x="7739608" y="110217"/>
            <a:ext cx="1404392" cy="1441971"/>
            <a:chOff x="182930" y="47661"/>
            <a:chExt cx="1295400" cy="1441971"/>
          </a:xfrm>
        </p:grpSpPr>
        <p:pic>
          <p:nvPicPr>
            <p:cNvPr id="15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Скругленный прямоугольник 17"/>
          <p:cNvSpPr/>
          <p:nvPr/>
        </p:nvSpPr>
        <p:spPr>
          <a:xfrm>
            <a:off x="953187" y="6135964"/>
            <a:ext cx="6980332" cy="5788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Вправа 3</a:t>
            </a:r>
            <a:r>
              <a:rPr lang="uk-UA" sz="2800" b="1" dirty="0" smtClean="0">
                <a:solidFill>
                  <a:srgbClr val="0070C0"/>
                </a:solidFill>
              </a:rPr>
              <a:t>.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Манеж</a:t>
            </a: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815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9" t="42083" r="33236" b="27540"/>
          <a:stretch/>
        </p:blipFill>
        <p:spPr bwMode="auto">
          <a:xfrm>
            <a:off x="953185" y="1801814"/>
            <a:ext cx="7374839" cy="299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1316" y="5043968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ВЕСЕЛКА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1113284" y="149577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314977" y="149577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 flipH="1">
            <a:off x="7739608" y="110217"/>
            <a:ext cx="1404392" cy="1441971"/>
            <a:chOff x="182930" y="47661"/>
            <a:chExt cx="1295400" cy="1441971"/>
          </a:xfrm>
        </p:grpSpPr>
        <p:pic>
          <p:nvPicPr>
            <p:cNvPr id="15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Скругленный прямоугольник 17"/>
          <p:cNvSpPr/>
          <p:nvPr/>
        </p:nvSpPr>
        <p:spPr>
          <a:xfrm>
            <a:off x="953187" y="6135964"/>
            <a:ext cx="6980332" cy="5788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Вправа </a:t>
            </a:r>
            <a:r>
              <a:rPr lang="uk-UA" sz="2800" b="1" dirty="0" smtClean="0">
                <a:solidFill>
                  <a:srgbClr val="0070C0"/>
                </a:solidFill>
              </a:rPr>
              <a:t>4.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Веселка</a:t>
            </a: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6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 flipH="1">
            <a:off x="7768588" y="109634"/>
            <a:ext cx="1375412" cy="1441971"/>
            <a:chOff x="182930" y="47661"/>
            <a:chExt cx="1295400" cy="1441971"/>
          </a:xfrm>
        </p:grpSpPr>
        <p:pic>
          <p:nvPicPr>
            <p:cNvPr id="16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 txBox="1">
            <a:spLocks/>
          </p:cNvSpPr>
          <p:nvPr/>
        </p:nvSpPr>
        <p:spPr>
          <a:xfrm>
            <a:off x="749409" y="-1"/>
            <a:ext cx="8229600" cy="8823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/>
              <a:t>Домашнє завдання</a:t>
            </a:r>
            <a:endParaRPr lang="uk-UA" b="1" dirty="0"/>
          </a:p>
        </p:txBody>
      </p:sp>
      <p:sp>
        <p:nvSpPr>
          <p:cNvPr id="3" name="Місце для вмісту 2"/>
          <p:cNvSpPr txBox="1">
            <a:spLocks/>
          </p:cNvSpPr>
          <p:nvPr/>
        </p:nvSpPr>
        <p:spPr>
          <a:xfrm>
            <a:off x="283999" y="1052735"/>
            <a:ext cx="8104425" cy="55446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2800" b="1" dirty="0" smtClean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</a:rPr>
              <a:t>Повторити </a:t>
            </a:r>
            <a:r>
              <a:rPr lang="uk-UA" sz="2800" b="1" dirty="0">
                <a:solidFill>
                  <a:srgbClr val="C00000"/>
                </a:solidFill>
              </a:rPr>
              <a:t>§ </a:t>
            </a:r>
            <a:r>
              <a:rPr lang="uk-UA" sz="2800" b="1" dirty="0" smtClean="0">
                <a:solidFill>
                  <a:srgbClr val="C00000"/>
                </a:solidFill>
              </a:rPr>
              <a:t>12-13 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Виконати завдання § 14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0070C0"/>
                </a:solidFill>
              </a:rPr>
              <a:t>Опрацювати  всі запитання </a:t>
            </a:r>
            <a:br>
              <a:rPr lang="uk-UA" sz="2800" b="1" dirty="0" smtClean="0">
                <a:solidFill>
                  <a:srgbClr val="0070C0"/>
                </a:solidFill>
              </a:rPr>
            </a:br>
            <a:r>
              <a:rPr lang="uk-UA" sz="2800" b="1" dirty="0" smtClean="0">
                <a:solidFill>
                  <a:srgbClr val="0070C0"/>
                </a:solidFill>
              </a:rPr>
              <a:t>з рубрик </a:t>
            </a:r>
          </a:p>
          <a:p>
            <a:pPr marL="1798638" indent="0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 </a:t>
            </a:r>
          </a:p>
          <a:p>
            <a:pPr marL="1798638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2800" b="1" dirty="0">
              <a:solidFill>
                <a:srgbClr val="002060"/>
              </a:solidFill>
            </a:endParaRPr>
          </a:p>
          <a:p>
            <a:pPr marL="530225" indent="-530225">
              <a:buFont typeface="Wingdings" pitchFamily="2" charset="2"/>
              <a:buChar char="q"/>
            </a:pPr>
            <a:r>
              <a:rPr lang="uk-UA" sz="2400" b="1" dirty="0">
                <a:solidFill>
                  <a:srgbClr val="002060"/>
                </a:solidFill>
              </a:rPr>
              <a:t>Заповнити </a:t>
            </a:r>
            <a:r>
              <a:rPr lang="uk-UA" sz="2400" b="1" dirty="0" smtClean="0">
                <a:solidFill>
                  <a:srgbClr val="002060"/>
                </a:solidFill>
              </a:rPr>
              <a:t/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словничок </a:t>
            </a:r>
            <a:endParaRPr lang="uk-UA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http://knigovo.com.ua/images/product_images/thumbnail_images/13044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41971"/>
            <a:ext cx="2750825" cy="382807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95" y="4582462"/>
            <a:ext cx="1983745" cy="67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989" y="3772876"/>
            <a:ext cx="3308401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82930" y="47661"/>
            <a:ext cx="1295400" cy="1441971"/>
            <a:chOff x="182930" y="47661"/>
            <a:chExt cx="1295400" cy="1441971"/>
          </a:xfrm>
        </p:grpSpPr>
        <p:pic>
          <p:nvPicPr>
            <p:cNvPr id="6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990" y="3079463"/>
            <a:ext cx="2658446" cy="55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95" y="3484351"/>
            <a:ext cx="2008490" cy="57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8106911" y="6429848"/>
            <a:ext cx="936266" cy="33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34301" y="5540881"/>
            <a:ext cx="5472609" cy="1138654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Segoe Print" pitchFamily="2" charset="0"/>
              </a:rPr>
              <a:t>Висловлення,</a:t>
            </a:r>
          </a:p>
          <a:p>
            <a:pPr algn="ctr"/>
            <a:r>
              <a:rPr lang="uk-UA" sz="2800" b="1" dirty="0" smtClean="0">
                <a:latin typeface="Segoe Print" pitchFamily="2" charset="0"/>
              </a:rPr>
              <a:t>повторення</a:t>
            </a:r>
            <a:endParaRPr lang="uk-UA" sz="2800" b="1" dirty="0">
              <a:solidFill>
                <a:schemeClr val="tx1"/>
              </a:solidFill>
              <a:latin typeface="Segoe Print" pitchFamily="2" charset="0"/>
              <a:cs typeface="Calibri" pitchFamily="34" charset="0"/>
            </a:endParaRPr>
          </a:p>
        </p:txBody>
      </p:sp>
      <p:pic>
        <p:nvPicPr>
          <p:cNvPr id="21" name="Picture 2" descr="http://dsvload.net/uploads/posts/2011-08/thumbs/1313667626_scratchcat-smal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0948" y="1772816"/>
            <a:ext cx="761172" cy="7879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0297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57681" y="188640"/>
            <a:ext cx="6200340" cy="9009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3100" b="1" smtClean="0"/>
              <a:t>Працюємо за комп’ютером</a:t>
            </a:r>
            <a:endParaRPr lang="uk-UA" altLang="uk-UA" sz="3100" b="1" dirty="0" smtClean="0"/>
          </a:p>
        </p:txBody>
      </p:sp>
      <p:pic>
        <p:nvPicPr>
          <p:cNvPr id="3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41035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82930" y="47661"/>
            <a:ext cx="1295400" cy="1441971"/>
            <a:chOff x="182930" y="47661"/>
            <a:chExt cx="1295400" cy="1441971"/>
          </a:xfrm>
        </p:grpSpPr>
        <p:pic>
          <p:nvPicPr>
            <p:cNvPr id="5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 flipH="1">
            <a:off x="7736047" y="143570"/>
            <a:ext cx="1244441" cy="1441971"/>
            <a:chOff x="182930" y="47661"/>
            <a:chExt cx="1295400" cy="1441971"/>
          </a:xfrm>
        </p:grpSpPr>
        <p:pic>
          <p:nvPicPr>
            <p:cNvPr id="8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0220" b="8416"/>
            <a:stretch/>
          </p:blipFill>
          <p:spPr bwMode="auto">
            <a:xfrm rot="21088591">
              <a:off x="422482" y="114998"/>
              <a:ext cx="889056" cy="7547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50768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iness-6">
  <a:themeElements>
    <a:clrScheme name="自定义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Business-6</Template>
  <TotalTime>637</TotalTime>
  <Words>668</Words>
  <Application>Microsoft Office PowerPoint</Application>
  <PresentationFormat>Экран (4:3)</PresentationFormat>
  <Paragraphs>139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Business-6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Повторення</vt:lpstr>
      <vt:lpstr>Повторення</vt:lpstr>
      <vt:lpstr>Повторення</vt:lpstr>
      <vt:lpstr>Повторення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Chashuk</dc:creator>
  <cp:lastModifiedBy>Учень9</cp:lastModifiedBy>
  <cp:revision>124</cp:revision>
  <dcterms:created xsi:type="dcterms:W3CDTF">2015-11-15T16:28:10Z</dcterms:created>
  <dcterms:modified xsi:type="dcterms:W3CDTF">2015-12-08T06:08:04Z</dcterms:modified>
</cp:coreProperties>
</file>